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6"/>
  </p:notesMasterIdLst>
  <p:handoutMasterIdLst>
    <p:handoutMasterId r:id="rId7"/>
  </p:handoutMasterIdLst>
  <p:sldIdLst>
    <p:sldId id="363" r:id="rId2"/>
    <p:sldId id="364" r:id="rId3"/>
    <p:sldId id="365" r:id="rId4"/>
    <p:sldId id="366" r:id="rId5"/>
  </p:sldIdLst>
  <p:sldSz cx="12192000" cy="6858000"/>
  <p:notesSz cx="6797675" cy="9926638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onna Ross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34" autoAdjust="0"/>
    <p:restoredTop sz="80146" autoAdjust="0"/>
  </p:normalViewPr>
  <p:slideViewPr>
    <p:cSldViewPr>
      <p:cViewPr varScale="1">
        <p:scale>
          <a:sx n="100" d="100"/>
          <a:sy n="100" d="100"/>
        </p:scale>
        <p:origin x="768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2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433E580-FE55-3985-B4C3-A18E42A10A3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18100C-1E63-E4F3-688E-B38E908CB47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BEBA9DA-0A54-4E47-B51D-FAC6B02750D6}" type="datetimeFigureOut">
              <a:rPr lang="en-GB"/>
              <a:pPr>
                <a:defRPr/>
              </a:pPr>
              <a:t>14/04/2025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FD7C81-B8FC-53DC-5C09-E447DFBB697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D46874-6F8D-D875-0A7B-64518D8B43E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47E08D5-33AC-A64B-A20C-068F220552E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D88FDBE-1BDB-EB8B-A98A-79B24ABADB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E72D4C-9B17-8A3A-1441-2812A732B40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C550DDB-FCB8-054D-8579-5B4DB8DA9801}" type="datetimeFigureOut">
              <a:rPr lang="en-GB"/>
              <a:pPr>
                <a:defRPr/>
              </a:pPr>
              <a:t>14/04/2025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E0B8DEF-A8B2-A5EC-19B8-F28CB7EF767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4BE91C2-5786-E017-F3E5-E5FE61F09F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D40AC2-827C-2192-F125-DF084C5E3C0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9AEC31-75D5-A20B-FFA8-49A2F0C8D9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02A5FF6-D0D3-EF4B-9F81-17946917AA3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27705FA5-8119-8711-0B8E-A323E874AA4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3066C788-F531-C916-FAF7-84E509F29B1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dirty="0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6A653AC6-E5A0-D352-3D29-B772CC6102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CDD362C-E97E-A24D-8609-82275A89EC50}" type="slidenum">
              <a:rPr lang="en-GB" altLang="en-US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FE94C863-9A64-ECC4-03EF-B34E2A34DEA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79AA45CE-C9A9-53B7-E8F1-0C735F9CC8E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en-US"/>
          </a:p>
          <a:p>
            <a:endParaRPr lang="en-GB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2C4669EF-C41A-493E-9B60-6BA1C9175E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8A9DBB1-4CE0-C14F-BA63-01628E94D045}" type="slidenum">
              <a:rPr lang="en-GB" altLang="en-US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GB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346A6A2F-FFE5-B3EE-25F9-FDB63B491E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AF346C74-A06B-87E9-934B-CFFF28B2443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en-US"/>
          </a:p>
          <a:p>
            <a:endParaRPr lang="en-GB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CF89D86A-4D1D-A909-3509-9F72CAF4A8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8AD8138-41A6-D843-B737-50994EB90BE1}" type="slidenum">
              <a:rPr lang="en-GB" altLang="en-US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8FA42D55-4D3C-3825-9733-34EA72ABAEF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6624070B-EE6C-164B-4722-7625E907057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en-US"/>
          </a:p>
          <a:p>
            <a:endParaRPr lang="en-GB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C39864D4-ACEE-AB87-E875-CE218B832A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461C3EC-2C3B-BD43-BFF0-9555AA046559}" type="slidenum">
              <a:rPr lang="en-GB" altLang="en-US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GB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>
            <a:extLst>
              <a:ext uri="{FF2B5EF4-FFF2-40B4-BE49-F238E27FC236}">
                <a16:creationId xmlns:a16="http://schemas.microsoft.com/office/drawing/2014/main" id="{C1803F06-E72D-9760-F10B-D532D4E9586F}"/>
              </a:ext>
            </a:extLst>
          </p:cNvPr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2AB56C6C-0BCA-CFF3-9C8B-ED0CCC8A7179}"/>
                </a:ext>
              </a:extLst>
            </p:cNvPr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7DAD289B-7F72-06DF-697A-60937258BA1B}"/>
                </a:ext>
              </a:extLst>
            </p:cNvPr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23">
              <a:extLst>
                <a:ext uri="{FF2B5EF4-FFF2-40B4-BE49-F238E27FC236}">
                  <a16:creationId xmlns:a16="http://schemas.microsoft.com/office/drawing/2014/main" id="{E2C8944C-28E1-1F6B-8DE6-466616137102}"/>
                </a:ext>
              </a:extLst>
            </p:cNvPr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25">
              <a:extLst>
                <a:ext uri="{FF2B5EF4-FFF2-40B4-BE49-F238E27FC236}">
                  <a16:creationId xmlns:a16="http://schemas.microsoft.com/office/drawing/2014/main" id="{6B58A733-1130-E644-1CDC-ACF29322967E}"/>
                </a:ext>
              </a:extLst>
            </p:cNvPr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Isosceles Triangle 32">
              <a:extLst>
                <a:ext uri="{FF2B5EF4-FFF2-40B4-BE49-F238E27FC236}">
                  <a16:creationId xmlns:a16="http://schemas.microsoft.com/office/drawing/2014/main" id="{D0425503-B334-EFB3-E0E0-5E82F0CFE81A}"/>
                </a:ext>
              </a:extLst>
            </p:cNvPr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27">
              <a:extLst>
                <a:ext uri="{FF2B5EF4-FFF2-40B4-BE49-F238E27FC236}">
                  <a16:creationId xmlns:a16="http://schemas.microsoft.com/office/drawing/2014/main" id="{44A04212-B834-CA5A-3B45-79613C668C11}"/>
                </a:ext>
              </a:extLst>
            </p:cNvPr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8">
              <a:extLst>
                <a:ext uri="{FF2B5EF4-FFF2-40B4-BE49-F238E27FC236}">
                  <a16:creationId xmlns:a16="http://schemas.microsoft.com/office/drawing/2014/main" id="{44466538-F6C6-B618-3F75-664838FFDB39}"/>
                </a:ext>
              </a:extLst>
            </p:cNvPr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9">
              <a:extLst>
                <a:ext uri="{FF2B5EF4-FFF2-40B4-BE49-F238E27FC236}">
                  <a16:creationId xmlns:a16="http://schemas.microsoft.com/office/drawing/2014/main" id="{6AE9D06A-2B17-C33D-9BA7-1B111355C39E}"/>
                </a:ext>
              </a:extLst>
            </p:cNvPr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36">
              <a:extLst>
                <a:ext uri="{FF2B5EF4-FFF2-40B4-BE49-F238E27FC236}">
                  <a16:creationId xmlns:a16="http://schemas.microsoft.com/office/drawing/2014/main" id="{77228F12-2EA2-DEA4-AAE5-262137CCEACA}"/>
                </a:ext>
              </a:extLst>
            </p:cNvPr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37">
              <a:extLst>
                <a:ext uri="{FF2B5EF4-FFF2-40B4-BE49-F238E27FC236}">
                  <a16:creationId xmlns:a16="http://schemas.microsoft.com/office/drawing/2014/main" id="{FF697B2E-F8A5-0D08-E20A-5C6C902EA2F6}"/>
                </a:ext>
              </a:extLst>
            </p:cNvPr>
            <p:cNvSpPr/>
            <p:nvPr/>
          </p:nvSpPr>
          <p:spPr>
            <a:xfrm rot="10800000">
              <a:off x="0" y="-528"/>
              <a:ext cx="842963" cy="566622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6232432C-8ABF-3705-C68A-99C5FE01E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8ABAC-3F08-3246-AD5C-B204B6652073}" type="datetimeFigureOut">
              <a:rPr lang="en-GB"/>
              <a:pPr>
                <a:defRPr/>
              </a:pPr>
              <a:t>14/04/2025</a:t>
            </a:fld>
            <a:endParaRPr lang="en-GB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22C23389-F91A-BB6C-38F6-DD2B419F8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659E44A1-F091-E0C9-4644-1FD1CD992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9F144-7796-7041-9B8F-F8F34AD1232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97379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B8E05F-77ED-914E-B0C6-DF8945CEC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0604C-F63A-1D4B-98ED-D6E336762C7B}" type="datetimeFigureOut">
              <a:rPr lang="en-GB"/>
              <a:pPr>
                <a:defRPr/>
              </a:pPr>
              <a:t>14/04/2025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12CD6B-47A3-B73F-E6C5-ACEE9360C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F08CEA-14A6-5E94-3DAA-13B320F71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EFC52-1D4B-C043-997F-E789FDC9139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98926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E36A970-518A-D7A0-DB1D-1ACD9E906C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338" y="790575"/>
            <a:ext cx="6096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>
                <a:solidFill>
                  <a:schemeClr val="accent1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29">
            <a:extLst>
              <a:ext uri="{FF2B5EF4-FFF2-40B4-BE49-F238E27FC236}">
                <a16:creationId xmlns:a16="http://schemas.microsoft.com/office/drawing/2014/main" id="{A360FC35-069B-FFAA-B752-E354A09471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3175" y="2886075"/>
            <a:ext cx="609600" cy="5857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>
                <a:solidFill>
                  <a:schemeClr val="accent1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54F4EE7-3F97-FFC6-B7D6-DDB8DA06C75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EAB66-7E04-CD4D-B789-871A4588135B}" type="datetimeFigureOut">
              <a:rPr lang="en-GB"/>
              <a:pPr>
                <a:defRPr/>
              </a:pPr>
              <a:t>14/04/2025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0DD4BAA-C048-187F-E2BF-3C38243E01F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BFF5C3A-DF07-CD34-183A-311129D7905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68D3F-D55D-734C-8407-995F4F5DB43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1423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7F5F59-9340-D292-3884-47BAD5366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18A5BF-11C4-A745-8116-877F1EE6DCDB}" type="datetimeFigureOut">
              <a:rPr lang="en-GB"/>
              <a:pPr>
                <a:defRPr/>
              </a:pPr>
              <a:t>14/04/2025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07A52-BE48-7323-4052-7DCFEFF81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667312-9516-FFA2-2F1C-0A6D2A271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4A24A-68AF-D040-A2A4-AEDB6B4EFC1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216846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D42741A-FF6F-6817-E4BE-463C0C649C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338" y="790575"/>
            <a:ext cx="6096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>
                <a:solidFill>
                  <a:schemeClr val="accent1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29">
            <a:extLst>
              <a:ext uri="{FF2B5EF4-FFF2-40B4-BE49-F238E27FC236}">
                <a16:creationId xmlns:a16="http://schemas.microsoft.com/office/drawing/2014/main" id="{E70CB308-A8D9-27B4-0FAA-8537878D0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3175" y="2886075"/>
            <a:ext cx="609600" cy="5857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>
                <a:solidFill>
                  <a:schemeClr val="accent1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44861F4-E3E9-701B-3AA3-981DAD968B7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77C75-6259-2249-B39A-48727DB678C9}" type="datetimeFigureOut">
              <a:rPr lang="en-GB"/>
              <a:pPr>
                <a:defRPr/>
              </a:pPr>
              <a:t>14/04/2025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E7DADD7-0B57-BBB0-025E-897BC0916AC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F7E596F-C5E3-3779-3168-7F388C14A41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A6A1A-546F-ED42-B333-EE62D961F9F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93475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5F59C1B-5607-6449-639B-93F2B797271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05460-CEDF-1B49-B4F5-574289FFB213}" type="datetimeFigureOut">
              <a:rPr lang="en-GB"/>
              <a:pPr>
                <a:defRPr/>
              </a:pPr>
              <a:t>14/04/2025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02D3962-6EF8-5984-0F1B-6B9D9C20331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DF4676C-61F3-555A-1C03-2709532B24A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CFF58-1DD6-A845-B4AB-F0D6D535045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289525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AE0ABC-82D6-6032-D565-40A41322D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06D97-89A8-4040-86B5-2F9E24CA6836}" type="datetimeFigureOut">
              <a:rPr lang="en-GB"/>
              <a:pPr>
                <a:defRPr/>
              </a:pPr>
              <a:t>14/04/2025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6F90DF-A816-27C0-9CC9-F9ED4E777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37123B-3F27-A657-47F3-286537E81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6CA54C-CB51-C044-AB51-A58364E4D23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252651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4296B7-3083-FC3A-79CF-8FCB268CC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31970F-DDFA-684D-9047-DEC4E78B6AB4}" type="datetimeFigureOut">
              <a:rPr lang="en-GB"/>
              <a:pPr>
                <a:defRPr/>
              </a:pPr>
              <a:t>14/04/2025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8FAE11-0E30-4FC0-1D60-997176530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EF2B6-44AF-3DE3-B89C-D274482DA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EAABF-5AB0-2C42-BAAB-BDA12FA3191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16278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40794-687A-AC55-E90A-9ECBF879A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016F8-5992-ED43-8CC8-F82AEB643D33}" type="datetimeFigureOut">
              <a:rPr lang="en-GB"/>
              <a:pPr>
                <a:defRPr/>
              </a:pPr>
              <a:t>14/04/2025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27B1F-5E1B-170E-7F30-046418DD3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25C99-53CA-B3C9-32A6-F7E321ED1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DA759-CA6C-0F45-B1CF-CE92C66FE73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71963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E4A467-3278-6D71-3B69-98240986B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D502E-0D55-404F-A4B5-68765B37338A}" type="datetimeFigureOut">
              <a:rPr lang="en-GB"/>
              <a:pPr>
                <a:defRPr/>
              </a:pPr>
              <a:t>14/04/2025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DDFDC7-1FD0-471B-98BB-36C3D26A6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F1E32-464A-EAA5-3CC6-43728FE50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6E82B-603E-324E-90C5-6AE758043E3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28468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0C395F1-D910-16F9-A92D-0B1BADD44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469C6-D79F-F749-9A1C-2B2E193CA35A}" type="datetimeFigureOut">
              <a:rPr lang="en-GB"/>
              <a:pPr>
                <a:defRPr/>
              </a:pPr>
              <a:t>14/04/2025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645A040-3DB7-13B8-EB90-6C331DB33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D679BB-F484-5450-6E25-153EDCB9C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B40B6-7BC4-2E4B-911E-7C3807F329E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0761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E5747B0-C2D3-C73B-814D-9DEEC22B8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D1D16D-9435-2E4F-8B31-F0D67E1C0226}" type="datetimeFigureOut">
              <a:rPr lang="en-GB"/>
              <a:pPr>
                <a:defRPr/>
              </a:pPr>
              <a:t>14/04/2025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A35E9F0-FCE4-632A-48F4-F95A82113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16E4C1F-DEAC-737F-6F58-70FC0B4B1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6E9F4-DC29-8848-9A8F-86ADB8452FA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8033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0601B50-00E2-6553-AD9A-9DB51C9C7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7BD5B-388B-3F42-A0F7-6BE40061BE3E}" type="datetimeFigureOut">
              <a:rPr lang="en-GB"/>
              <a:pPr>
                <a:defRPr/>
              </a:pPr>
              <a:t>14/04/2025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0688F12-81F2-EE85-1805-EF2CC3717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8CBBCC3-E9DB-C8FE-E52B-6C5223E81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EC193-E710-E54F-85E5-BACEF510462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2355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B6A07E5-49E6-3577-09CB-38ADB547C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4C8A0-06A0-C442-8191-364FF7DFE4EB}" type="datetimeFigureOut">
              <a:rPr lang="en-GB"/>
              <a:pPr>
                <a:defRPr/>
              </a:pPr>
              <a:t>14/04/2025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4399EC-F1C4-F010-018F-A0D10053E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7E29A5E-B656-830A-B385-E3BC2F1B8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3B895-2865-D541-8880-670835C73B7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86364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E746CEA-B1C6-ADCD-FBCE-1C73D1D40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C08FA-381B-554C-BB7C-610D392E7E37}" type="datetimeFigureOut">
              <a:rPr lang="en-GB"/>
              <a:pPr>
                <a:defRPr/>
              </a:pPr>
              <a:t>14/04/2025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5B3A6CA-42D2-502D-FE8F-5E9C84BAE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C13687C-1497-94C2-B0B8-8B4A59A65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A12DD-62A0-3D46-81D5-DE333EFCB6B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43900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D4DCD03-66D8-8E75-1B47-A27ECBF66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8F2B28-6B8B-E748-A7CA-27EC54F58950}" type="datetimeFigureOut">
              <a:rPr lang="en-GB"/>
              <a:pPr>
                <a:defRPr/>
              </a:pPr>
              <a:t>14/04/2025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272C1FE-B2B8-7AD4-316C-A796A5EC1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FB41E7B-11B4-7047-C9D9-DEAD337B3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DB187-F304-3540-B5AB-7E8E4ABCD65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35768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8">
            <a:extLst>
              <a:ext uri="{FF2B5EF4-FFF2-40B4-BE49-F238E27FC236}">
                <a16:creationId xmlns:a16="http://schemas.microsoft.com/office/drawing/2014/main" id="{8CD31EF7-F729-E2DB-DCE3-46C123CCEFC7}"/>
              </a:ext>
            </a:extLst>
          </p:cNvPr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1AE88336-4BAE-55FF-6245-A450006805F1}"/>
                </a:ext>
              </a:extLst>
            </p:cNvPr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D2FB9E8-049D-2927-ED7D-C31D5609AFB9}"/>
                </a:ext>
              </a:extLst>
            </p:cNvPr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>
              <a:extLst>
                <a:ext uri="{FF2B5EF4-FFF2-40B4-BE49-F238E27FC236}">
                  <a16:creationId xmlns:a16="http://schemas.microsoft.com/office/drawing/2014/main" id="{96D88007-5166-EAF0-727E-FA98C254B0FF}"/>
                </a:ext>
              </a:extLst>
            </p:cNvPr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>
              <a:extLst>
                <a:ext uri="{FF2B5EF4-FFF2-40B4-BE49-F238E27FC236}">
                  <a16:creationId xmlns:a16="http://schemas.microsoft.com/office/drawing/2014/main" id="{F21E09C5-A099-1D79-495A-B7F81BAF68D9}"/>
                </a:ext>
              </a:extLst>
            </p:cNvPr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838ADD59-B277-6625-32E9-4B46ACDA5533}"/>
                </a:ext>
              </a:extLst>
            </p:cNvPr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>
              <a:extLst>
                <a:ext uri="{FF2B5EF4-FFF2-40B4-BE49-F238E27FC236}">
                  <a16:creationId xmlns:a16="http://schemas.microsoft.com/office/drawing/2014/main" id="{6639477D-FFDB-5B55-8980-9E9B14B8BCEB}"/>
                </a:ext>
              </a:extLst>
            </p:cNvPr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>
              <a:extLst>
                <a:ext uri="{FF2B5EF4-FFF2-40B4-BE49-F238E27FC236}">
                  <a16:creationId xmlns:a16="http://schemas.microsoft.com/office/drawing/2014/main" id="{7BF474CF-62C3-9AE5-5359-9233E31C71B3}"/>
                </a:ext>
              </a:extLst>
            </p:cNvPr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>
              <a:extLst>
                <a:ext uri="{FF2B5EF4-FFF2-40B4-BE49-F238E27FC236}">
                  <a16:creationId xmlns:a16="http://schemas.microsoft.com/office/drawing/2014/main" id="{91EF0507-325F-F440-06E1-62915832EFC2}"/>
                </a:ext>
              </a:extLst>
            </p:cNvPr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3C1DBA6F-80BD-5D5F-9CCF-E05EB7599429}"/>
                </a:ext>
              </a:extLst>
            </p:cNvPr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016889AF-A6B6-48F0-B3E4-6A588EDA4D68}"/>
                </a:ext>
              </a:extLst>
            </p:cNvPr>
            <p:cNvSpPr/>
            <p:nvPr/>
          </p:nvSpPr>
          <p:spPr>
            <a:xfrm>
              <a:off x="0" y="4012981"/>
              <a:ext cx="449263" cy="2845019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A9943EC3-07EC-1E51-A7E6-AE7C3FD6A3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77863" y="609600"/>
            <a:ext cx="8596312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E5104D7D-CF40-1DD4-3F7D-762752CAD9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77863" y="2160588"/>
            <a:ext cx="8596312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C51C5-F0E2-5D24-7295-7EA23A2F60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BEBCF12-5502-E947-9BF0-9F2995399CB9}" type="datetimeFigureOut">
              <a:rPr lang="en-GB"/>
              <a:pPr>
                <a:defRPr/>
              </a:pPr>
              <a:t>14/04/2025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9D167C-1895-5B3A-FAE2-FC248E4AEA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3138B1-5B74-E1E4-700A-84D93A314C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EA6D35-8EC9-3640-8DAB-526AC3AC0B0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06" r:id="rId2"/>
    <p:sldLayoutId id="2147483907" r:id="rId3"/>
    <p:sldLayoutId id="2147483908" r:id="rId4"/>
    <p:sldLayoutId id="2147483909" r:id="rId5"/>
    <p:sldLayoutId id="2147483910" r:id="rId6"/>
    <p:sldLayoutId id="2147483911" r:id="rId7"/>
    <p:sldLayoutId id="2147483912" r:id="rId8"/>
    <p:sldLayoutId id="2147483913" r:id="rId9"/>
    <p:sldLayoutId id="2147483914" r:id="rId10"/>
    <p:sldLayoutId id="2147483920" r:id="rId11"/>
    <p:sldLayoutId id="2147483915" r:id="rId12"/>
    <p:sldLayoutId id="2147483921" r:id="rId13"/>
    <p:sldLayoutId id="2147483916" r:id="rId14"/>
    <p:sldLayoutId id="2147483917" r:id="rId15"/>
    <p:sldLayoutId id="2147483918" r:id="rId1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EB3D9F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EB3D9F"/>
          </a:solidFill>
          <a:latin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EB3D9F"/>
          </a:solidFill>
          <a:latin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EB3D9F"/>
          </a:solidFill>
          <a:latin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EB3D9F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rgbClr val="EB3D9F"/>
        </a:buClr>
        <a:buSzPct val="80000"/>
        <a:buFont typeface="Wingdings 3" pitchFamily="2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rgbClr val="EB3D9F"/>
        </a:buClr>
        <a:buSzPct val="80000"/>
        <a:buFont typeface="Wingdings 3" pitchFamily="2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rgbClr val="EB3D9F"/>
        </a:buClr>
        <a:buSzPct val="80000"/>
        <a:buFont typeface="Wingdings 3" pitchFamily="2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rgbClr val="EB3D9F"/>
        </a:buClr>
        <a:buSzPct val="80000"/>
        <a:buFont typeface="Wingdings 3" pitchFamily="2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rgbClr val="EB3D9F"/>
        </a:buClr>
        <a:buSzPct val="80000"/>
        <a:buFont typeface="Wingdings 3" pitchFamily="2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er.org/PublicResources/PublicDocuments/Governance/Minutes%20of%20the%20NCER%20CIC%20Annual%20General%20Meeting%20held%20on%20line%20on%20%20Thursday%209th%20May%202024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er.org/PublicResources/PublicDocuments/Governance/2024-25%20NCER%20annual%20report%20exl%20accounts%20-%201st%20April%202025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3.png"/><Relationship Id="rId4" Type="http://schemas.openxmlformats.org/officeDocument/2006/relationships/hyperlink" Target="https://ncer.zendesk.com/hc/en-gb/articles/26143237575325-NCER-Articles-of-Association-DRAFT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CD025606-9811-8FED-C1BE-E46C3D47259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31838" y="2540000"/>
            <a:ext cx="10728325" cy="1174750"/>
          </a:xfrm>
        </p:spPr>
        <p:txBody>
          <a:bodyPr/>
          <a:lstStyle/>
          <a:p>
            <a:pPr algn="l" eaLnBrk="1" hangingPunct="1"/>
            <a:r>
              <a:rPr lang="en-GB" altLang="en-US" sz="4000" b="1" dirty="0">
                <a:solidFill>
                  <a:srgbClr val="66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2025 NCER Annual Members’ Meeting</a:t>
            </a:r>
            <a:br>
              <a:rPr lang="en-GB" altLang="en-US" sz="4000" b="1" dirty="0">
                <a:solidFill>
                  <a:srgbClr val="66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GB" altLang="en-US" sz="4000" b="1" dirty="0">
                <a:solidFill>
                  <a:srgbClr val="66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altLang="en-US" sz="4000" b="1" dirty="0">
                <a:solidFill>
                  <a:srgbClr val="66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2025 </a:t>
            </a:r>
            <a:r>
              <a:rPr lang="en-GB" altLang="en-US" sz="3600" b="1" dirty="0">
                <a:solidFill>
                  <a:srgbClr val="66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NCER Company Business</a:t>
            </a:r>
            <a:br>
              <a:rPr lang="en-GB" altLang="en-US" sz="3600" b="1" dirty="0">
                <a:solidFill>
                  <a:srgbClr val="66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GB" altLang="en-US" sz="3600" b="1" dirty="0">
              <a:solidFill>
                <a:srgbClr val="66006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171" name="Subtitle 2">
            <a:extLst>
              <a:ext uri="{FF2B5EF4-FFF2-40B4-BE49-F238E27FC236}">
                <a16:creationId xmlns:a16="http://schemas.microsoft.com/office/drawing/2014/main" id="{5CEE6F41-4FB7-AE8C-2B96-55C1D6951D7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731837" y="1846263"/>
            <a:ext cx="8785225" cy="4608512"/>
          </a:xfrm>
        </p:spPr>
        <p:txBody>
          <a:bodyPr/>
          <a:lstStyle/>
          <a:p>
            <a:pPr eaLnBrk="1" hangingPunct="1"/>
            <a:endParaRPr lang="en-GB" altLang="en-US" sz="28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0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hangingPunct="1"/>
            <a:endParaRPr lang="en-GB" altLang="en-US" sz="14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hangingPunct="1"/>
            <a:r>
              <a:rPr lang="en-GB" altLang="en-US" sz="2400" b="1" dirty="0">
                <a:solidFill>
                  <a:srgbClr val="66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Peter Richmond, NCER Managing Director</a:t>
            </a:r>
          </a:p>
        </p:txBody>
      </p:sp>
      <p:sp>
        <p:nvSpPr>
          <p:cNvPr id="7172" name="Text Box 10">
            <a:extLst>
              <a:ext uri="{FF2B5EF4-FFF2-40B4-BE49-F238E27FC236}">
                <a16:creationId xmlns:a16="http://schemas.microsoft.com/office/drawing/2014/main" id="{0A505855-B52F-F784-E878-5818E5A086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04513" y="131763"/>
            <a:ext cx="1296987" cy="3603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GB" altLang="en-US" sz="1100" b="1" noProof="1">
                <a:solidFill>
                  <a:schemeClr val="bg1">
                    <a:lumMod val="65000"/>
                  </a:schemeClr>
                </a:solidFill>
                <a:latin typeface="Myriad Pro" charset="0"/>
              </a:rPr>
              <a:t>www.ncer.org</a:t>
            </a:r>
            <a:endParaRPr lang="en-US" altLang="en-U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</a:endParaRPr>
          </a:p>
        </p:txBody>
      </p:sp>
      <p:pic>
        <p:nvPicPr>
          <p:cNvPr id="7173" name="Picture 6" descr="ncer2.png">
            <a:extLst>
              <a:ext uri="{FF2B5EF4-FFF2-40B4-BE49-F238E27FC236}">
                <a16:creationId xmlns:a16="http://schemas.microsoft.com/office/drawing/2014/main" id="{527AC3AF-E1BA-A71E-6342-07967C087E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6988" y="4292600"/>
            <a:ext cx="7021512" cy="226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10">
            <a:extLst>
              <a:ext uri="{FF2B5EF4-FFF2-40B4-BE49-F238E27FC236}">
                <a16:creationId xmlns:a16="http://schemas.microsoft.com/office/drawing/2014/main" id="{FA0BC1B8-783D-449A-42C5-6328C1DEB8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388" y="6497638"/>
            <a:ext cx="1058862" cy="3603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GB" altLang="en-US" sz="1100" b="1" noProof="1">
                <a:solidFill>
                  <a:schemeClr val="bg1">
                    <a:lumMod val="65000"/>
                  </a:schemeClr>
                </a:solidFill>
                <a:latin typeface="Myriad Pro" charset="0"/>
              </a:rPr>
              <a:t>@NCERCIC</a:t>
            </a:r>
            <a:endParaRPr lang="en-US" altLang="en-US" sz="18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B0C80F6-94B0-10B9-F340-05A6A18367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442074"/>
            <a:ext cx="529970" cy="41592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itle 2">
            <a:extLst>
              <a:ext uri="{FF2B5EF4-FFF2-40B4-BE49-F238E27FC236}">
                <a16:creationId xmlns:a16="http://schemas.microsoft.com/office/drawing/2014/main" id="{8B82798B-5574-9EEA-F0FB-9E18C88CEB1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95400" y="1843088"/>
            <a:ext cx="10656813" cy="4608512"/>
          </a:xfrm>
        </p:spPr>
        <p:txBody>
          <a:bodyPr/>
          <a:lstStyle/>
          <a:p>
            <a:pPr algn="l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 3" charset="2"/>
              <a:buNone/>
              <a:defRPr/>
            </a:pPr>
            <a:r>
              <a:rPr lang="en-GB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following business will be ratified at the online 2025 NCER CIC Annual </a:t>
            </a:r>
          </a:p>
          <a:p>
            <a:pPr algn="l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 3" charset="2"/>
              <a:buNone/>
              <a:defRPr/>
            </a:pPr>
            <a:r>
              <a:rPr lang="en-GB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Members' Meeting: </a:t>
            </a:r>
          </a:p>
          <a:p>
            <a:pPr algn="l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 3" charset="2"/>
              <a:buNone/>
              <a:defRPr/>
            </a:pPr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AutoNum type="arabicPeriod"/>
              <a:defRPr/>
            </a:pPr>
            <a:r>
              <a:rPr lang="en-GB" sz="2200" dirty="0">
                <a:solidFill>
                  <a:srgbClr val="20202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receive apologies for non-attendance.</a:t>
            </a:r>
          </a:p>
          <a:p>
            <a:pPr marL="457200" indent="-457200" algn="l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AutoNum type="arabicPeriod"/>
              <a:defRPr/>
            </a:pPr>
            <a:r>
              <a:rPr lang="en-GB" sz="2200" dirty="0">
                <a:solidFill>
                  <a:srgbClr val="20202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receive Declarations of Interest.</a:t>
            </a:r>
          </a:p>
          <a:p>
            <a:pPr marL="457200" indent="-457200" algn="l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AutoNum type="arabicPeriod"/>
              <a:defRPr/>
            </a:pPr>
            <a:r>
              <a:rPr lang="en-GB" sz="2200" dirty="0">
                <a:solidFill>
                  <a:srgbClr val="20202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receive and endorse the minutes of the 2024 NCER Annual Members’ Meeting held on Thursday 9th May 2024. Minutes are available to view </a:t>
            </a:r>
            <a:r>
              <a:rPr lang="en-GB" sz="2200" b="1" dirty="0">
                <a:solidFill>
                  <a:srgbClr val="6600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here</a:t>
            </a:r>
            <a:r>
              <a:rPr lang="en-GB" sz="2200" dirty="0">
                <a:solidFill>
                  <a:srgbClr val="20202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57200" indent="-457200" algn="l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AutoNum type="arabicPeriod"/>
              <a:defRPr/>
            </a:pPr>
            <a:r>
              <a:rPr lang="en-GB" sz="2200" dirty="0">
                <a:solidFill>
                  <a:srgbClr val="20202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Matters arising from the minutes of the 2024 NCER Annual Members’ Meeting. No matters have been raised. </a:t>
            </a:r>
            <a:endParaRPr lang="en-GB" altLang="en-US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buFont typeface="Wingdings 3" panose="05040102010807070707" pitchFamily="18" charset="2"/>
              <a:buNone/>
              <a:defRPr/>
            </a:pPr>
            <a:endParaRPr lang="en-GB" altLang="en-US" sz="2400" dirty="0">
              <a:solidFill>
                <a:schemeClr val="tx1"/>
              </a:solidFill>
            </a:endParaRPr>
          </a:p>
          <a:p>
            <a:pPr algn="l" eaLnBrk="1" hangingPunct="1">
              <a:buFont typeface="Wingdings 3" panose="05040102010807070707" pitchFamily="18" charset="2"/>
              <a:buNone/>
              <a:defRPr/>
            </a:pPr>
            <a:endParaRPr lang="en-GB" altLang="en-US" sz="2400" dirty="0">
              <a:solidFill>
                <a:schemeClr val="tx1"/>
              </a:solidFill>
            </a:endParaRPr>
          </a:p>
          <a:p>
            <a:pPr algn="l" eaLnBrk="1" hangingPunct="1">
              <a:buFont typeface="Wingdings 3" panose="05040102010807070707" pitchFamily="18" charset="2"/>
              <a:buNone/>
              <a:defRPr/>
            </a:pPr>
            <a:endParaRPr lang="en-GB" altLang="en-US" sz="2800" dirty="0">
              <a:solidFill>
                <a:schemeClr val="tx1"/>
              </a:solidFill>
            </a:endParaRPr>
          </a:p>
        </p:txBody>
      </p:sp>
      <p:sp>
        <p:nvSpPr>
          <p:cNvPr id="9219" name="Text Box 10">
            <a:extLst>
              <a:ext uri="{FF2B5EF4-FFF2-40B4-BE49-F238E27FC236}">
                <a16:creationId xmlns:a16="http://schemas.microsoft.com/office/drawing/2014/main" id="{D1BA2655-2EBA-D76D-D4A8-35C33C7B97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04513" y="131763"/>
            <a:ext cx="1296987" cy="3603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GB" altLang="en-US" sz="1100" b="1" noProof="1">
                <a:solidFill>
                  <a:schemeClr val="bg1">
                    <a:lumMod val="65000"/>
                  </a:schemeClr>
                </a:solidFill>
                <a:latin typeface="Myriad Pro" charset="0"/>
              </a:rPr>
              <a:t>www.ncer.org</a:t>
            </a:r>
            <a:endParaRPr lang="en-US" altLang="en-US" sz="11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</a:endParaRPr>
          </a:p>
        </p:txBody>
      </p:sp>
      <p:pic>
        <p:nvPicPr>
          <p:cNvPr id="9220" name="Picture 7" descr="ncer2.png">
            <a:extLst>
              <a:ext uri="{FF2B5EF4-FFF2-40B4-BE49-F238E27FC236}">
                <a16:creationId xmlns:a16="http://schemas.microsoft.com/office/drawing/2014/main" id="{F548B2E8-9858-1C03-37B1-6D8F7D53FC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2771775" cy="892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Title 1">
            <a:extLst>
              <a:ext uri="{FF2B5EF4-FFF2-40B4-BE49-F238E27FC236}">
                <a16:creationId xmlns:a16="http://schemas.microsoft.com/office/drawing/2014/main" id="{8B17F983-A0D0-E6DD-E480-D5F3BDB2AF63}"/>
              </a:ext>
            </a:extLst>
          </p:cNvPr>
          <p:cNvSpPr txBox="1">
            <a:spLocks/>
          </p:cNvSpPr>
          <p:nvPr/>
        </p:nvSpPr>
        <p:spPr bwMode="auto">
          <a:xfrm>
            <a:off x="1019175" y="977900"/>
            <a:ext cx="10152063" cy="86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ts val="1000"/>
              </a:spcBef>
              <a:buClr>
                <a:srgbClr val="EB3D9F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EB3D9F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3200" b="1" dirty="0">
                <a:solidFill>
                  <a:srgbClr val="66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2025 NCER Company Business</a:t>
            </a:r>
          </a:p>
        </p:txBody>
      </p:sp>
      <p:sp>
        <p:nvSpPr>
          <p:cNvPr id="8" name="Text Box 10">
            <a:extLst>
              <a:ext uri="{FF2B5EF4-FFF2-40B4-BE49-F238E27FC236}">
                <a16:creationId xmlns:a16="http://schemas.microsoft.com/office/drawing/2014/main" id="{D3048E8F-9A15-EC6A-31C0-239260BC70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388" y="6497638"/>
            <a:ext cx="1058862" cy="3603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GB" altLang="en-US" sz="1100" b="1" noProof="1">
                <a:solidFill>
                  <a:schemeClr val="bg1">
                    <a:lumMod val="65000"/>
                  </a:schemeClr>
                </a:solidFill>
                <a:latin typeface="Myriad Pro" charset="0"/>
              </a:rPr>
              <a:t>@NCERCIC</a:t>
            </a:r>
            <a:endParaRPr lang="en-US" altLang="en-US" sz="18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</a:endParaRP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en-US" altLang="en-US" sz="18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A691E75-72D1-A69B-09D3-3973C0FFE62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6442074"/>
            <a:ext cx="529970" cy="41592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itle 2">
            <a:extLst>
              <a:ext uri="{FF2B5EF4-FFF2-40B4-BE49-F238E27FC236}">
                <a16:creationId xmlns:a16="http://schemas.microsoft.com/office/drawing/2014/main" id="{2CAD1818-A5B2-2465-83C4-0CE08A6F7A1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57214" y="1843088"/>
            <a:ext cx="10795000" cy="4608512"/>
          </a:xfrm>
        </p:spPr>
        <p:txBody>
          <a:bodyPr/>
          <a:lstStyle/>
          <a:p>
            <a:pPr algn="l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 3" charset="2"/>
              <a:buNone/>
              <a:defRPr/>
            </a:pPr>
            <a:r>
              <a:rPr lang="en-GB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following business will be ratified at the online 2025 NCER CIC Annual Members' Meeting: </a:t>
            </a:r>
          </a:p>
          <a:p>
            <a:pPr algn="l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 3" charset="2"/>
              <a:buNone/>
              <a:defRPr/>
            </a:pPr>
            <a:endParaRPr lang="en-GB" sz="8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AutoNum type="arabicPeriod" startAt="5"/>
              <a:defRPr/>
            </a:pPr>
            <a:r>
              <a:rPr lang="en-GB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receive and approve the 2024/25 NCER Community Interest Company (NCER CIC) Annual Report excluding the 2024/25 accounts of the Directors for the period 1 April 2024 to 31 March 2025. The 2024/25 NCER CIC Annual Report is available to view </a:t>
            </a:r>
            <a:r>
              <a:rPr lang="en-GB" sz="2200" b="1" dirty="0">
                <a:solidFill>
                  <a:srgbClr val="66006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here</a:t>
            </a:r>
            <a:r>
              <a:rPr lang="en-GB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 </a:t>
            </a:r>
            <a:r>
              <a:rPr lang="en-GB" sz="2200" b="0" i="0" dirty="0">
                <a:solidFill>
                  <a:srgbClr val="20202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As soon as the 2024/25 accounts have been concluded an updated copy of the 2024/25 NCER Annual Report will be referred back to the membership for information.</a:t>
            </a:r>
          </a:p>
          <a:p>
            <a:pPr marL="457200" indent="-457200" algn="l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AutoNum type="arabicPeriod" startAt="5"/>
              <a:defRPr/>
            </a:pPr>
            <a:r>
              <a:rPr lang="en-GB" sz="2200" dirty="0">
                <a:solidFill>
                  <a:srgbClr val="2020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receive and endorse the recommended changes to the NCER CIC Articles of Association as noted in the draft NCER CIC Articles of Association, which is available to view </a:t>
            </a:r>
            <a:r>
              <a:rPr lang="en-GB" sz="2200" b="1" u="sng" dirty="0">
                <a:solidFill>
                  <a:srgbClr val="9A0D5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/>
              </a:rPr>
              <a:t>here</a:t>
            </a:r>
            <a:r>
              <a:rPr lang="en-GB" sz="2200" dirty="0">
                <a:solidFill>
                  <a:srgbClr val="2020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marL="457200" indent="-457200" algn="l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AutoNum type="arabicPeriod" startAt="5"/>
              <a:defRPr/>
            </a:pPr>
            <a:r>
              <a:rPr lang="en-GB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note and endorse the continued contractual arrangements with Angel Solutions Ltd for the 2025/26 financial year.</a:t>
            </a:r>
          </a:p>
          <a:p>
            <a:pPr marL="457200" indent="-457200" algn="l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AutoNum type="arabicPeriod" startAt="5"/>
              <a:defRPr/>
            </a:pPr>
            <a:endParaRPr lang="en-GB" sz="2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buFont typeface="Wingdings 3" panose="05040102010807070707" pitchFamily="18" charset="2"/>
              <a:buNone/>
              <a:defRPr/>
            </a:pPr>
            <a:endParaRPr lang="en-GB" altLang="en-US" sz="2400" dirty="0">
              <a:solidFill>
                <a:schemeClr val="tx1"/>
              </a:solidFill>
            </a:endParaRPr>
          </a:p>
          <a:p>
            <a:pPr algn="l" eaLnBrk="1" hangingPunct="1">
              <a:buFont typeface="Wingdings 3" panose="05040102010807070707" pitchFamily="18" charset="2"/>
              <a:buNone/>
              <a:defRPr/>
            </a:pPr>
            <a:endParaRPr lang="en-GB" altLang="en-US" sz="2400" dirty="0">
              <a:solidFill>
                <a:schemeClr val="tx1"/>
              </a:solidFill>
            </a:endParaRPr>
          </a:p>
          <a:p>
            <a:pPr algn="l" eaLnBrk="1" hangingPunct="1">
              <a:buFont typeface="Wingdings 3" panose="05040102010807070707" pitchFamily="18" charset="2"/>
              <a:buNone/>
              <a:defRPr/>
            </a:pPr>
            <a:endParaRPr lang="en-GB" altLang="en-US" sz="2800" dirty="0">
              <a:solidFill>
                <a:schemeClr val="tx1"/>
              </a:solidFill>
            </a:endParaRPr>
          </a:p>
        </p:txBody>
      </p:sp>
      <p:sp>
        <p:nvSpPr>
          <p:cNvPr id="9219" name="Text Box 10">
            <a:extLst>
              <a:ext uri="{FF2B5EF4-FFF2-40B4-BE49-F238E27FC236}">
                <a16:creationId xmlns:a16="http://schemas.microsoft.com/office/drawing/2014/main" id="{0819F685-D6AB-D36C-2965-6674C1B7F0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04513" y="131763"/>
            <a:ext cx="1296987" cy="3603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GB" altLang="en-US" sz="1100" b="1" noProof="1">
                <a:solidFill>
                  <a:schemeClr val="bg1">
                    <a:lumMod val="65000"/>
                  </a:schemeClr>
                </a:solidFill>
                <a:latin typeface="Myriad Pro" charset="0"/>
              </a:rPr>
              <a:t>www.ncer.org</a:t>
            </a:r>
            <a:endParaRPr lang="en-US" altLang="en-US" sz="11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</a:endParaRPr>
          </a:p>
        </p:txBody>
      </p:sp>
      <p:pic>
        <p:nvPicPr>
          <p:cNvPr id="11268" name="Picture 7" descr="ncer2.png">
            <a:extLst>
              <a:ext uri="{FF2B5EF4-FFF2-40B4-BE49-F238E27FC236}">
                <a16:creationId xmlns:a16="http://schemas.microsoft.com/office/drawing/2014/main" id="{701406C9-FFA8-14B4-7333-98D6A019E0B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2771775" cy="892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itle 1">
            <a:extLst>
              <a:ext uri="{FF2B5EF4-FFF2-40B4-BE49-F238E27FC236}">
                <a16:creationId xmlns:a16="http://schemas.microsoft.com/office/drawing/2014/main" id="{94C6152E-AE85-7CB9-3A24-E99F95A0AFB6}"/>
              </a:ext>
            </a:extLst>
          </p:cNvPr>
          <p:cNvSpPr txBox="1">
            <a:spLocks/>
          </p:cNvSpPr>
          <p:nvPr/>
        </p:nvSpPr>
        <p:spPr bwMode="auto">
          <a:xfrm>
            <a:off x="1019175" y="977900"/>
            <a:ext cx="10152063" cy="86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ts val="1000"/>
              </a:spcBef>
              <a:buClr>
                <a:srgbClr val="EB3D9F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EB3D9F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3200" b="1" dirty="0">
                <a:solidFill>
                  <a:srgbClr val="66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2025 NCER Company Business</a:t>
            </a:r>
          </a:p>
        </p:txBody>
      </p:sp>
      <p:sp>
        <p:nvSpPr>
          <p:cNvPr id="8" name="Text Box 10">
            <a:extLst>
              <a:ext uri="{FF2B5EF4-FFF2-40B4-BE49-F238E27FC236}">
                <a16:creationId xmlns:a16="http://schemas.microsoft.com/office/drawing/2014/main" id="{6CD6BF67-4195-3725-6929-4DC29D0CA2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388" y="6497638"/>
            <a:ext cx="1058862" cy="3603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GB" altLang="en-US" sz="1100" b="1" noProof="1">
                <a:solidFill>
                  <a:schemeClr val="bg1">
                    <a:lumMod val="65000"/>
                  </a:schemeClr>
                </a:solidFill>
                <a:latin typeface="Myriad Pro" charset="0"/>
              </a:rPr>
              <a:t>@NCERCIC</a:t>
            </a:r>
            <a:endParaRPr lang="en-US" altLang="en-US" sz="18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</a:endParaRP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en-US" altLang="en-US" sz="18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C02DE33-DB17-86C8-56AA-A9E5B6B56F8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6442074"/>
            <a:ext cx="529970" cy="41592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itle 2">
            <a:extLst>
              <a:ext uri="{FF2B5EF4-FFF2-40B4-BE49-F238E27FC236}">
                <a16:creationId xmlns:a16="http://schemas.microsoft.com/office/drawing/2014/main" id="{794E3E68-FEA6-144B-DD30-3026D5DEE22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767408" y="1843088"/>
            <a:ext cx="10584805" cy="4608512"/>
          </a:xfrm>
        </p:spPr>
        <p:txBody>
          <a:bodyPr/>
          <a:lstStyle/>
          <a:p>
            <a:pPr algn="l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 3" charset="2"/>
              <a:buNone/>
              <a:defRPr/>
            </a:pPr>
            <a:r>
              <a:rPr lang="en-GB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following business will be ratified at the online 2025 NCER CIC Annual Members' Meeting: </a:t>
            </a:r>
          </a:p>
          <a:p>
            <a:pPr algn="l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 3" charset="2"/>
              <a:buNone/>
              <a:defRPr/>
            </a:pPr>
            <a:endParaRPr lang="en-GB" sz="1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>
              <a:buFont typeface="Arial" panose="020B0604020202020204" pitchFamily="34" charset="0"/>
              <a:buAutoNum type="arabicPeriod" startAt="8"/>
              <a:defRPr/>
            </a:pPr>
            <a:r>
              <a:rPr lang="en-GB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re-appoint John Pearsall and Tim Murphy as independent examiners of the NCER CIC accounts and governance arrangements for the financial years 2025/26 and 2026/27.</a:t>
            </a:r>
            <a:endParaRPr lang="en-GB" altLang="en-US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>
              <a:buFont typeface="Arial" panose="020B0604020202020204" pitchFamily="34" charset="0"/>
              <a:buAutoNum type="arabicPeriod" startAt="8"/>
              <a:defRPr/>
            </a:pPr>
            <a:r>
              <a:rPr lang="en-GB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note the continuation of Halton Borough Council as NCER’s External Accountant for the financial years 2025/26 to 2027/28.</a:t>
            </a:r>
          </a:p>
          <a:p>
            <a:pPr marL="457200" indent="-457200" algn="l">
              <a:buFont typeface="Arial" panose="020B0604020202020204" pitchFamily="34" charset="0"/>
              <a:buAutoNum type="arabicPeriod" startAt="8"/>
              <a:defRPr/>
            </a:pPr>
            <a:r>
              <a:rPr lang="en-GB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note the continuation of Halton Borough Council as NCER’s Legal Adviser and Data Protection Officer for the financial years 2025/26 to 2027/28.</a:t>
            </a:r>
          </a:p>
          <a:p>
            <a:pPr marL="457200" indent="-457200" algn="l">
              <a:buFont typeface="Arial" panose="020B0604020202020204" pitchFamily="34" charset="0"/>
              <a:buAutoNum type="arabicPeriod" startAt="8"/>
              <a:defRPr/>
            </a:pPr>
            <a:r>
              <a:rPr lang="en-GB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note that the 2026 NCER Annual Members' Meeting will be held in May 2026, date tbc.</a:t>
            </a:r>
          </a:p>
          <a:p>
            <a:pPr marL="457200" indent="-457200" algn="l">
              <a:buFont typeface="Arial" panose="020B0604020202020204" pitchFamily="34" charset="0"/>
              <a:buAutoNum type="arabicPeriod" startAt="8"/>
              <a:defRPr/>
            </a:pPr>
            <a:r>
              <a:rPr lang="en-GB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Any other business.</a:t>
            </a:r>
            <a:endParaRPr lang="en-GB" altLang="en-US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buFont typeface="Wingdings 3" panose="05040102010807070707" pitchFamily="18" charset="2"/>
              <a:buNone/>
              <a:defRPr/>
            </a:pPr>
            <a:endParaRPr lang="en-GB" altLang="en-US" sz="2400" dirty="0">
              <a:solidFill>
                <a:schemeClr val="tx1"/>
              </a:solidFill>
            </a:endParaRPr>
          </a:p>
          <a:p>
            <a:pPr algn="l" eaLnBrk="1" hangingPunct="1">
              <a:buFont typeface="Wingdings 3" panose="05040102010807070707" pitchFamily="18" charset="2"/>
              <a:buNone/>
              <a:defRPr/>
            </a:pPr>
            <a:endParaRPr lang="en-GB" altLang="en-US" sz="2400" dirty="0">
              <a:solidFill>
                <a:schemeClr val="tx1"/>
              </a:solidFill>
            </a:endParaRPr>
          </a:p>
          <a:p>
            <a:pPr algn="l" eaLnBrk="1" hangingPunct="1">
              <a:buFont typeface="Wingdings 3" panose="05040102010807070707" pitchFamily="18" charset="2"/>
              <a:buNone/>
              <a:defRPr/>
            </a:pPr>
            <a:endParaRPr lang="en-GB" altLang="en-US" sz="2800" dirty="0">
              <a:solidFill>
                <a:schemeClr val="tx1"/>
              </a:solidFill>
            </a:endParaRPr>
          </a:p>
        </p:txBody>
      </p:sp>
      <p:sp>
        <p:nvSpPr>
          <p:cNvPr id="9219" name="Text Box 10">
            <a:extLst>
              <a:ext uri="{FF2B5EF4-FFF2-40B4-BE49-F238E27FC236}">
                <a16:creationId xmlns:a16="http://schemas.microsoft.com/office/drawing/2014/main" id="{0E08D7CB-5B32-196B-7BEC-D12FF2A03D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04513" y="131763"/>
            <a:ext cx="1296987" cy="3603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GB" altLang="en-US" sz="1100" b="1" noProof="1">
                <a:solidFill>
                  <a:schemeClr val="bg1">
                    <a:lumMod val="65000"/>
                  </a:schemeClr>
                </a:solidFill>
                <a:latin typeface="Myriad Pro" charset="0"/>
              </a:rPr>
              <a:t>www.ncer.org</a:t>
            </a:r>
            <a:endParaRPr lang="en-US" altLang="en-US" sz="11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</a:endParaRPr>
          </a:p>
        </p:txBody>
      </p:sp>
      <p:pic>
        <p:nvPicPr>
          <p:cNvPr id="13316" name="Picture 7" descr="ncer2.png">
            <a:extLst>
              <a:ext uri="{FF2B5EF4-FFF2-40B4-BE49-F238E27FC236}">
                <a16:creationId xmlns:a16="http://schemas.microsoft.com/office/drawing/2014/main" id="{DCF4A7A4-CE05-9B11-7B1C-2665D54BB9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2771775" cy="892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Title 1">
            <a:extLst>
              <a:ext uri="{FF2B5EF4-FFF2-40B4-BE49-F238E27FC236}">
                <a16:creationId xmlns:a16="http://schemas.microsoft.com/office/drawing/2014/main" id="{17B781B7-0096-CE33-4406-009AC969760C}"/>
              </a:ext>
            </a:extLst>
          </p:cNvPr>
          <p:cNvSpPr txBox="1">
            <a:spLocks/>
          </p:cNvSpPr>
          <p:nvPr/>
        </p:nvSpPr>
        <p:spPr bwMode="auto">
          <a:xfrm>
            <a:off x="1019175" y="977900"/>
            <a:ext cx="10152063" cy="86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ts val="1000"/>
              </a:spcBef>
              <a:buClr>
                <a:srgbClr val="EB3D9F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EB3D9F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3200" b="1" dirty="0">
                <a:solidFill>
                  <a:srgbClr val="66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2025 NCER Company Business</a:t>
            </a:r>
          </a:p>
        </p:txBody>
      </p:sp>
      <p:sp>
        <p:nvSpPr>
          <p:cNvPr id="8" name="Text Box 10">
            <a:extLst>
              <a:ext uri="{FF2B5EF4-FFF2-40B4-BE49-F238E27FC236}">
                <a16:creationId xmlns:a16="http://schemas.microsoft.com/office/drawing/2014/main" id="{1CD45B6B-A166-160C-A518-FD675B988A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388" y="6497638"/>
            <a:ext cx="1058862" cy="3603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GB" altLang="en-US" sz="1100" b="1" noProof="1">
                <a:solidFill>
                  <a:schemeClr val="bg1">
                    <a:lumMod val="65000"/>
                  </a:schemeClr>
                </a:solidFill>
                <a:latin typeface="Myriad Pro" charset="0"/>
              </a:rPr>
              <a:t>@NCERCIC</a:t>
            </a:r>
            <a:endParaRPr lang="en-US" altLang="en-US" sz="18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</a:endParaRP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en-US" altLang="en-US" sz="18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E84D4C3-FBD6-0808-CA51-B673E37238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442074"/>
            <a:ext cx="529970" cy="41592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6378</TotalTime>
  <Words>392</Words>
  <Application>Microsoft Office PowerPoint</Application>
  <PresentationFormat>Widescreen</PresentationFormat>
  <Paragraphs>43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Myriad Pro</vt:lpstr>
      <vt:lpstr>Trebuchet MS</vt:lpstr>
      <vt:lpstr>Wingdings 3</vt:lpstr>
      <vt:lpstr>Facet</vt:lpstr>
      <vt:lpstr>2025 NCER Annual Members’ Meeting  2025 NCER Company Business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D. Ross</dc:creator>
  <cp:lastModifiedBy>Donna Ross</cp:lastModifiedBy>
  <cp:revision>603</cp:revision>
  <cp:lastPrinted>2019-05-23T10:18:17Z</cp:lastPrinted>
  <dcterms:created xsi:type="dcterms:W3CDTF">2012-03-29T20:00:50Z</dcterms:created>
  <dcterms:modified xsi:type="dcterms:W3CDTF">2025-04-14T13:09:48Z</dcterms:modified>
</cp:coreProperties>
</file>