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8" r:id="rId2"/>
    <p:sldId id="299" r:id="rId3"/>
    <p:sldId id="30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83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3982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04172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097019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44857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82654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46011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7878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21249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9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9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9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0064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32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9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A474-078D-4E9B-9B14-09A87B19DC46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82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D986-8816-4272-A432-0437A28A9828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49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2D6E202-B606-4609-B914-27C9371A1F6D}" type="datetime1">
              <a:rPr lang="en-US" smtClean="0"/>
              <a:t>10/3/23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513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2EA78-AEB3-469B-9025-3B17201A4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310" y="4552182"/>
            <a:ext cx="6640281" cy="1035389"/>
          </a:xfrm>
        </p:spPr>
        <p:txBody>
          <a:bodyPr>
            <a:normAutofit/>
          </a:bodyPr>
          <a:lstStyle/>
          <a:p>
            <a:pPr algn="l"/>
            <a:r>
              <a:rPr lang="en-US" sz="6000" b="1" dirty="0">
                <a:solidFill>
                  <a:srgbClr val="FF6600"/>
                </a:solidFill>
              </a:rPr>
              <a:t>Traded Offer  in Kent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5E1F2F-E259-4EA8-9FFD-3A10AF541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54011" y="513240"/>
            <a:ext cx="2392679" cy="556552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FF9933"/>
                </a:solidFill>
              </a:rPr>
              <a:t>Summer 2023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59AE6A-1E49-401E-7F37-9487F51B7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0457" y="5830642"/>
            <a:ext cx="2854702" cy="844828"/>
          </a:xfrm>
          <a:prstGeom prst="rect">
            <a:avLst/>
          </a:prstGeom>
        </p:spPr>
      </p:pic>
      <p:pic>
        <p:nvPicPr>
          <p:cNvPr id="11" name="Picture 10" descr="Teacher showing scientific experiment to students">
            <a:extLst>
              <a:ext uri="{FF2B5EF4-FFF2-40B4-BE49-F238E27FC236}">
                <a16:creationId xmlns:a16="http://schemas.microsoft.com/office/drawing/2014/main" id="{B809FFDC-3677-0643-9EB7-2DEE1F549D7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8827" b="28827"/>
          <a:stretch/>
        </p:blipFill>
        <p:spPr>
          <a:xfrm>
            <a:off x="20" y="1069792"/>
            <a:ext cx="12191980" cy="344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43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5DECC05-F21F-19A5-39CA-D2E930B8AAC4}"/>
              </a:ext>
            </a:extLst>
          </p:cNvPr>
          <p:cNvSpPr/>
          <p:nvPr/>
        </p:nvSpPr>
        <p:spPr>
          <a:xfrm>
            <a:off x="241005" y="882049"/>
            <a:ext cx="11759609" cy="8825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Making Figures Speak For Themselves    2005 – 2015 - Free</a:t>
            </a:r>
          </a:p>
          <a:p>
            <a:r>
              <a:rPr lang="en-GB" dirty="0">
                <a:solidFill>
                  <a:schemeClr val="tx1"/>
                </a:solidFill>
              </a:rPr>
              <a:t>								  2017 – 2019  - Chargeable (10% discount if buying all three)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0D4848-4EFB-8244-C7CC-269CA71BB05A}"/>
              </a:ext>
            </a:extLst>
          </p:cNvPr>
          <p:cNvSpPr txBox="1"/>
          <p:nvPr/>
        </p:nvSpPr>
        <p:spPr>
          <a:xfrm>
            <a:off x="241005" y="174163"/>
            <a:ext cx="10324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Primary Schools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E89A8EA-FBBE-D24E-A011-6D6950A0D24A}"/>
              </a:ext>
            </a:extLst>
          </p:cNvPr>
          <p:cNvSpPr/>
          <p:nvPr/>
        </p:nvSpPr>
        <p:spPr>
          <a:xfrm>
            <a:off x="432391" y="4064530"/>
            <a:ext cx="11486707" cy="676940"/>
          </a:xfrm>
          <a:prstGeom prst="roundRect">
            <a:avLst/>
          </a:prstGeom>
          <a:solidFill>
            <a:schemeClr val="l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dirty="0"/>
              <a:t>December 2022 free access to Reports (Nova) and Analysis (Insight) for schools until end of May 2023</a:t>
            </a:r>
          </a:p>
          <a:p>
            <a:pPr algn="ctr"/>
            <a:r>
              <a:rPr lang="en-GB" dirty="0"/>
              <a:t>Then £75 for one module or £95 for two</a:t>
            </a:r>
          </a:p>
          <a:p>
            <a:pPr algn="ctr"/>
            <a:endParaRPr lang="en-GB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CAAD1E7-FF2F-B4EA-7354-8426258032C9}"/>
              </a:ext>
            </a:extLst>
          </p:cNvPr>
          <p:cNvSpPr/>
          <p:nvPr/>
        </p:nvSpPr>
        <p:spPr>
          <a:xfrm>
            <a:off x="389062" y="4979377"/>
            <a:ext cx="11486707" cy="67693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dirty="0"/>
              <a:t>Angel Solutions (Gillian Heath) 3  x 1 hour webinar sessions in May 2023</a:t>
            </a:r>
          </a:p>
          <a:p>
            <a:pPr algn="ctr"/>
            <a:r>
              <a:rPr lang="en-GB" dirty="0"/>
              <a:t>125 attendees rom 107 schools</a:t>
            </a:r>
          </a:p>
          <a:p>
            <a:pPr algn="ctr"/>
            <a:endParaRPr lang="en-GB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0D6C736-39D8-BF24-0A4B-0810F799A049}"/>
              </a:ext>
            </a:extLst>
          </p:cNvPr>
          <p:cNvSpPr/>
          <p:nvPr/>
        </p:nvSpPr>
        <p:spPr>
          <a:xfrm>
            <a:off x="389062" y="5894223"/>
            <a:ext cx="11486707" cy="67693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To date 91 schools subscribed (20%)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71FE0B4-6915-99A4-B8F7-DED2983C9CE5}"/>
              </a:ext>
            </a:extLst>
          </p:cNvPr>
          <p:cNvSpPr/>
          <p:nvPr/>
        </p:nvSpPr>
        <p:spPr>
          <a:xfrm>
            <a:off x="559263" y="1858463"/>
            <a:ext cx="1520456" cy="125464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EYFSP </a:t>
            </a:r>
          </a:p>
          <a:p>
            <a:pPr algn="ctr"/>
            <a:r>
              <a:rPr lang="en-GB" dirty="0"/>
              <a:t>£100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2D55218-7EAD-FD6C-E5C1-69198E236623}"/>
              </a:ext>
            </a:extLst>
          </p:cNvPr>
          <p:cNvSpPr/>
          <p:nvPr/>
        </p:nvSpPr>
        <p:spPr>
          <a:xfrm>
            <a:off x="2417975" y="1858463"/>
            <a:ext cx="1520456" cy="1254642"/>
          </a:xfrm>
          <a:prstGeom prst="round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KS1 </a:t>
            </a:r>
          </a:p>
          <a:p>
            <a:pPr algn="ctr"/>
            <a:r>
              <a:rPr lang="en-GB" dirty="0"/>
              <a:t>£150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D1087D2-D3FD-C4BC-D6DF-CFC8C7E810A9}"/>
              </a:ext>
            </a:extLst>
          </p:cNvPr>
          <p:cNvSpPr/>
          <p:nvPr/>
        </p:nvSpPr>
        <p:spPr>
          <a:xfrm>
            <a:off x="4276688" y="1858463"/>
            <a:ext cx="1520456" cy="125464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KS2 </a:t>
            </a:r>
          </a:p>
          <a:p>
            <a:pPr algn="ctr"/>
            <a:r>
              <a:rPr lang="en-GB" dirty="0"/>
              <a:t>£150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4066927-AB92-1088-1608-EC16E62231C0}"/>
              </a:ext>
            </a:extLst>
          </p:cNvPr>
          <p:cNvSpPr/>
          <p:nvPr/>
        </p:nvSpPr>
        <p:spPr>
          <a:xfrm>
            <a:off x="6823398" y="1858463"/>
            <a:ext cx="3851690" cy="125464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School summary sheet </a:t>
            </a:r>
          </a:p>
          <a:p>
            <a:pPr algn="ctr"/>
            <a:r>
              <a:rPr lang="en-GB" dirty="0"/>
              <a:t>Free of charge with DSA or £75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0356AD8-F644-9E9A-6D44-77EB0E8057EE}"/>
              </a:ext>
            </a:extLst>
          </p:cNvPr>
          <p:cNvSpPr/>
          <p:nvPr/>
        </p:nvSpPr>
        <p:spPr>
          <a:xfrm>
            <a:off x="432391" y="3256215"/>
            <a:ext cx="11568223" cy="4886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The Covid Years (2020 – 2021)</a:t>
            </a:r>
          </a:p>
        </p:txBody>
      </p:sp>
    </p:spTree>
    <p:extLst>
      <p:ext uri="{BB962C8B-B14F-4D97-AF65-F5344CB8AC3E}">
        <p14:creationId xmlns:p14="http://schemas.microsoft.com/office/powerpoint/2010/main" val="3737939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5DECC05-F21F-19A5-39CA-D2E930B8AAC4}"/>
              </a:ext>
            </a:extLst>
          </p:cNvPr>
          <p:cNvSpPr/>
          <p:nvPr/>
        </p:nvSpPr>
        <p:spPr>
          <a:xfrm>
            <a:off x="241005" y="882049"/>
            <a:ext cx="11759609" cy="8825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Making Figures Speak For Themselves    2005 – 2016 - Free</a:t>
            </a:r>
          </a:p>
          <a:p>
            <a:r>
              <a:rPr lang="en-GB" dirty="0">
                <a:solidFill>
                  <a:schemeClr val="tx1"/>
                </a:solidFill>
              </a:rPr>
              <a:t>								  2017 – 2019  - Chargeable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0D4848-4EFB-8244-C7CC-269CA71BB05A}"/>
              </a:ext>
            </a:extLst>
          </p:cNvPr>
          <p:cNvSpPr txBox="1"/>
          <p:nvPr/>
        </p:nvSpPr>
        <p:spPr>
          <a:xfrm>
            <a:off x="241005" y="174163"/>
            <a:ext cx="10324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Secondary  Schools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E89A8EA-FBBE-D24E-A011-6D6950A0D24A}"/>
              </a:ext>
            </a:extLst>
          </p:cNvPr>
          <p:cNvSpPr/>
          <p:nvPr/>
        </p:nvSpPr>
        <p:spPr>
          <a:xfrm>
            <a:off x="432389" y="3870938"/>
            <a:ext cx="10953665" cy="930382"/>
          </a:xfrm>
          <a:prstGeom prst="roundRect">
            <a:avLst/>
          </a:prstGeom>
          <a:solidFill>
            <a:schemeClr val="l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dirty="0"/>
              <a:t>December 2022 free access to Reports (Nova) and Analysis (Insight) for all schools </a:t>
            </a:r>
          </a:p>
          <a:p>
            <a:pPr algn="ctr"/>
            <a:r>
              <a:rPr lang="en-GB" dirty="0"/>
              <a:t>if they </a:t>
            </a:r>
            <a:r>
              <a:rPr lang="en-GB" b="1" dirty="0"/>
              <a:t>share their KS4 pupil level data with us this summer, free until December </a:t>
            </a:r>
            <a:r>
              <a:rPr lang="en-GB" dirty="0"/>
              <a:t>then £50 until July 2024</a:t>
            </a:r>
          </a:p>
          <a:p>
            <a:pPr algn="ctr"/>
            <a:r>
              <a:rPr lang="en-GB" dirty="0"/>
              <a:t>Schools not sharing KS4 results charged £75 for one module or £95 for two after end of August 2023</a:t>
            </a:r>
          </a:p>
          <a:p>
            <a:pPr algn="ctr"/>
            <a:endParaRPr lang="en-GB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71FE0B4-6915-99A4-B8F7-DED2983C9CE5}"/>
              </a:ext>
            </a:extLst>
          </p:cNvPr>
          <p:cNvSpPr/>
          <p:nvPr/>
        </p:nvSpPr>
        <p:spPr>
          <a:xfrm>
            <a:off x="978640" y="1780814"/>
            <a:ext cx="1520456" cy="125464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KS4</a:t>
            </a:r>
          </a:p>
          <a:p>
            <a:pPr algn="ctr"/>
            <a:r>
              <a:rPr lang="en-GB" dirty="0"/>
              <a:t>£150</a:t>
            </a:r>
          </a:p>
          <a:p>
            <a:pPr algn="ctr"/>
            <a:endParaRPr lang="en-GB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D1087D2-D3FD-C4BC-D6DF-CFC8C7E810A9}"/>
              </a:ext>
            </a:extLst>
          </p:cNvPr>
          <p:cNvSpPr/>
          <p:nvPr/>
        </p:nvSpPr>
        <p:spPr>
          <a:xfrm>
            <a:off x="3448097" y="1785256"/>
            <a:ext cx="1520456" cy="125464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New Year 7</a:t>
            </a:r>
          </a:p>
          <a:p>
            <a:pPr algn="ctr"/>
            <a:r>
              <a:rPr lang="en-GB" dirty="0"/>
              <a:t>£100/£150</a:t>
            </a:r>
          </a:p>
          <a:p>
            <a:pPr algn="ctr"/>
            <a:endParaRPr lang="en-GB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4066927-AB92-1088-1608-EC16E62231C0}"/>
              </a:ext>
            </a:extLst>
          </p:cNvPr>
          <p:cNvSpPr/>
          <p:nvPr/>
        </p:nvSpPr>
        <p:spPr>
          <a:xfrm>
            <a:off x="7223449" y="1780814"/>
            <a:ext cx="3851690" cy="125464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School summary sheet</a:t>
            </a:r>
          </a:p>
          <a:p>
            <a:pPr algn="ctr"/>
            <a:r>
              <a:rPr lang="en-GB" dirty="0"/>
              <a:t>Post-16 Destinations analysis</a:t>
            </a:r>
          </a:p>
          <a:p>
            <a:pPr algn="ctr"/>
            <a:r>
              <a:rPr lang="en-GB" dirty="0"/>
              <a:t>Free of charge with DSA or £75 each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0356AD8-F644-9E9A-6D44-77EB0E8057EE}"/>
              </a:ext>
            </a:extLst>
          </p:cNvPr>
          <p:cNvSpPr/>
          <p:nvPr/>
        </p:nvSpPr>
        <p:spPr>
          <a:xfrm>
            <a:off x="432391" y="3256215"/>
            <a:ext cx="11397659" cy="48868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The Covid Years (2020 – 2021)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97F0F08-ACAE-E168-B8A7-9985D92B5B0F}"/>
              </a:ext>
            </a:extLst>
          </p:cNvPr>
          <p:cNvSpPr/>
          <p:nvPr/>
        </p:nvSpPr>
        <p:spPr>
          <a:xfrm>
            <a:off x="432388" y="4927362"/>
            <a:ext cx="10953665" cy="680861"/>
          </a:xfrm>
          <a:prstGeom prst="roundRect">
            <a:avLst/>
          </a:prstGeom>
          <a:solidFill>
            <a:schemeClr val="l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dirty="0"/>
              <a:t>57 schools sent in files; 29 useable</a:t>
            </a:r>
          </a:p>
          <a:p>
            <a:pPr algn="ctr"/>
            <a:r>
              <a:rPr lang="en-GB" dirty="0"/>
              <a:t>Barriers to success – wrong file type sent in</a:t>
            </a:r>
          </a:p>
          <a:p>
            <a:pPr algn="ctr"/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EB857CA-5894-EED6-EEBC-9F32225F3D08}"/>
              </a:ext>
            </a:extLst>
          </p:cNvPr>
          <p:cNvSpPr/>
          <p:nvPr/>
        </p:nvSpPr>
        <p:spPr>
          <a:xfrm>
            <a:off x="432389" y="5789260"/>
            <a:ext cx="10953665" cy="930382"/>
          </a:xfrm>
          <a:prstGeom prst="roundRect">
            <a:avLst/>
          </a:prstGeom>
          <a:solidFill>
            <a:schemeClr val="l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dirty="0"/>
              <a:t>Plan to approach NCER/ Angel Solutions to extend results day pupil level data collection to include Post-16</a:t>
            </a:r>
          </a:p>
          <a:p>
            <a:pPr algn="ctr"/>
            <a:r>
              <a:rPr lang="en-GB" dirty="0"/>
              <a:t>LAs would need to pay for development –  any other LAs interested?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8607208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248</TotalTime>
  <Words>296</Words>
  <Application>Microsoft Macintosh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Corbel</vt:lpstr>
      <vt:lpstr>Depth</vt:lpstr>
      <vt:lpstr>Traded Offer  in Kent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Traded Offer  in Kent</dc:title>
  <dc:creator>Wendy Murray - CY EHPS</dc:creator>
  <cp:lastModifiedBy>Paul C</cp:lastModifiedBy>
  <cp:revision>4</cp:revision>
  <dcterms:created xsi:type="dcterms:W3CDTF">2023-09-05T10:42:15Z</dcterms:created>
  <dcterms:modified xsi:type="dcterms:W3CDTF">2023-10-03T09:34:00Z</dcterms:modified>
</cp:coreProperties>
</file>