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7" r:id="rId1"/>
  </p:sldMasterIdLst>
  <p:notesMasterIdLst>
    <p:notesMasterId r:id="rId39"/>
  </p:notesMasterIdLst>
  <p:sldIdLst>
    <p:sldId id="256" r:id="rId2"/>
    <p:sldId id="338" r:id="rId3"/>
    <p:sldId id="320" r:id="rId4"/>
    <p:sldId id="326" r:id="rId5"/>
    <p:sldId id="339" r:id="rId6"/>
    <p:sldId id="332" r:id="rId7"/>
    <p:sldId id="259" r:id="rId8"/>
    <p:sldId id="331" r:id="rId9"/>
    <p:sldId id="262" r:id="rId10"/>
    <p:sldId id="257" r:id="rId11"/>
    <p:sldId id="258" r:id="rId12"/>
    <p:sldId id="333" r:id="rId13"/>
    <p:sldId id="264" r:id="rId14"/>
    <p:sldId id="265" r:id="rId15"/>
    <p:sldId id="266" r:id="rId16"/>
    <p:sldId id="272" r:id="rId17"/>
    <p:sldId id="329" r:id="rId18"/>
    <p:sldId id="330" r:id="rId19"/>
    <p:sldId id="273" r:id="rId20"/>
    <p:sldId id="263" r:id="rId21"/>
    <p:sldId id="261" r:id="rId22"/>
    <p:sldId id="327" r:id="rId23"/>
    <p:sldId id="267" r:id="rId24"/>
    <p:sldId id="325" r:id="rId25"/>
    <p:sldId id="334" r:id="rId26"/>
    <p:sldId id="335" r:id="rId27"/>
    <p:sldId id="322" r:id="rId28"/>
    <p:sldId id="323" r:id="rId29"/>
    <p:sldId id="324" r:id="rId30"/>
    <p:sldId id="268" r:id="rId31"/>
    <p:sldId id="269" r:id="rId32"/>
    <p:sldId id="337" r:id="rId33"/>
    <p:sldId id="270" r:id="rId34"/>
    <p:sldId id="321" r:id="rId35"/>
    <p:sldId id="328" r:id="rId36"/>
    <p:sldId id="271" r:id="rId37"/>
    <p:sldId id="336"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393"/>
    <p:restoredTop sz="94694"/>
  </p:normalViewPr>
  <p:slideViewPr>
    <p:cSldViewPr snapToGrid="0">
      <p:cViewPr varScale="1">
        <p:scale>
          <a:sx n="105" d="100"/>
          <a:sy n="105" d="100"/>
        </p:scale>
        <p:origin x="224" y="5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A94A73-0FAE-1F40-A6D7-6A13EF5D05CE}" type="datetimeFigureOut">
              <a:rPr lang="en-GB" smtClean="0"/>
              <a:t>03/10/2023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0E62F6-319E-8749-961C-04B8362AAB9F}" type="slidenum">
              <a:rPr lang="en-GB" smtClean="0"/>
              <a:t>‹#›</a:t>
            </a:fld>
            <a:endParaRPr lang="en-GB"/>
          </a:p>
        </p:txBody>
      </p:sp>
    </p:spTree>
    <p:extLst>
      <p:ext uri="{BB962C8B-B14F-4D97-AF65-F5344CB8AC3E}">
        <p14:creationId xmlns:p14="http://schemas.microsoft.com/office/powerpoint/2010/main" val="1098755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40E62F6-319E-8749-961C-04B8362AAB9F}" type="slidenum">
              <a:rPr lang="en-GB" smtClean="0"/>
              <a:t>15</a:t>
            </a:fld>
            <a:endParaRPr lang="en-GB"/>
          </a:p>
        </p:txBody>
      </p:sp>
    </p:spTree>
    <p:extLst>
      <p:ext uri="{BB962C8B-B14F-4D97-AF65-F5344CB8AC3E}">
        <p14:creationId xmlns:p14="http://schemas.microsoft.com/office/powerpoint/2010/main" val="3900115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40E62F6-319E-8749-961C-04B8362AAB9F}" type="slidenum">
              <a:rPr lang="en-GB" smtClean="0"/>
              <a:t>16</a:t>
            </a:fld>
            <a:endParaRPr lang="en-GB"/>
          </a:p>
        </p:txBody>
      </p:sp>
    </p:spTree>
    <p:extLst>
      <p:ext uri="{BB962C8B-B14F-4D97-AF65-F5344CB8AC3E}">
        <p14:creationId xmlns:p14="http://schemas.microsoft.com/office/powerpoint/2010/main" val="41276172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40E62F6-319E-8749-961C-04B8362AAB9F}" type="slidenum">
              <a:rPr lang="en-GB" smtClean="0"/>
              <a:t>17</a:t>
            </a:fld>
            <a:endParaRPr lang="en-GB"/>
          </a:p>
        </p:txBody>
      </p:sp>
    </p:spTree>
    <p:extLst>
      <p:ext uri="{BB962C8B-B14F-4D97-AF65-F5344CB8AC3E}">
        <p14:creationId xmlns:p14="http://schemas.microsoft.com/office/powerpoint/2010/main" val="34404085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40E62F6-319E-8749-961C-04B8362AAB9F}" type="slidenum">
              <a:rPr lang="en-GB" smtClean="0"/>
              <a:t>18</a:t>
            </a:fld>
            <a:endParaRPr lang="en-GB"/>
          </a:p>
        </p:txBody>
      </p:sp>
    </p:spTree>
    <p:extLst>
      <p:ext uri="{BB962C8B-B14F-4D97-AF65-F5344CB8AC3E}">
        <p14:creationId xmlns:p14="http://schemas.microsoft.com/office/powerpoint/2010/main" val="8873683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40E62F6-319E-8749-961C-04B8362AAB9F}" type="slidenum">
              <a:rPr lang="en-GB" smtClean="0"/>
              <a:t>37</a:t>
            </a:fld>
            <a:endParaRPr lang="en-GB"/>
          </a:p>
        </p:txBody>
      </p:sp>
    </p:spTree>
    <p:extLst>
      <p:ext uri="{BB962C8B-B14F-4D97-AF65-F5344CB8AC3E}">
        <p14:creationId xmlns:p14="http://schemas.microsoft.com/office/powerpoint/2010/main" val="9177329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GB"/>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65C9DC07-4EBB-C746-8D9A-D649AD8BF760}" type="datetimeFigureOut">
              <a:rPr lang="en-GB" smtClean="0"/>
              <a:t>03/10/2023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B0CE82D-AD3E-FE46-A225-D9961244BE8F}" type="slidenum">
              <a:rPr lang="en-GB" smtClean="0"/>
              <a:t>‹#›</a:t>
            </a:fld>
            <a:endParaRPr lang="en-GB"/>
          </a:p>
        </p:txBody>
      </p:sp>
    </p:spTree>
    <p:extLst>
      <p:ext uri="{BB962C8B-B14F-4D97-AF65-F5344CB8AC3E}">
        <p14:creationId xmlns:p14="http://schemas.microsoft.com/office/powerpoint/2010/main" val="2517505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65C9DC07-4EBB-C746-8D9A-D649AD8BF760}" type="datetimeFigureOut">
              <a:rPr lang="en-GB" smtClean="0"/>
              <a:t>03/10/2023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B0CE82D-AD3E-FE46-A225-D9961244BE8F}" type="slidenum">
              <a:rPr lang="en-GB" smtClean="0"/>
              <a:t>‹#›</a:t>
            </a:fld>
            <a:endParaRPr lang="en-GB"/>
          </a:p>
        </p:txBody>
      </p:sp>
    </p:spTree>
    <p:extLst>
      <p:ext uri="{BB962C8B-B14F-4D97-AF65-F5344CB8AC3E}">
        <p14:creationId xmlns:p14="http://schemas.microsoft.com/office/powerpoint/2010/main" val="3712360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65C9DC07-4EBB-C746-8D9A-D649AD8BF760}" type="datetimeFigureOut">
              <a:rPr lang="en-GB" smtClean="0"/>
              <a:t>03/10/2023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B0CE82D-AD3E-FE46-A225-D9961244BE8F}"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828030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65C9DC07-4EBB-C746-8D9A-D649AD8BF760}" type="datetimeFigureOut">
              <a:rPr lang="en-GB" smtClean="0"/>
              <a:t>03/10/2023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B0CE82D-AD3E-FE46-A225-D9961244BE8F}" type="slidenum">
              <a:rPr lang="en-GB" smtClean="0"/>
              <a:t>‹#›</a:t>
            </a:fld>
            <a:endParaRPr lang="en-GB"/>
          </a:p>
        </p:txBody>
      </p:sp>
    </p:spTree>
    <p:extLst>
      <p:ext uri="{BB962C8B-B14F-4D97-AF65-F5344CB8AC3E}">
        <p14:creationId xmlns:p14="http://schemas.microsoft.com/office/powerpoint/2010/main" val="30490131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65C9DC07-4EBB-C746-8D9A-D649AD8BF760}" type="datetimeFigureOut">
              <a:rPr lang="en-GB" smtClean="0"/>
              <a:t>03/10/2023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B0CE82D-AD3E-FE46-A225-D9961244BE8F}"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937966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65C9DC07-4EBB-C746-8D9A-D649AD8BF760}" type="datetimeFigureOut">
              <a:rPr lang="en-GB" smtClean="0"/>
              <a:t>03/10/2023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B0CE82D-AD3E-FE46-A225-D9961244BE8F}" type="slidenum">
              <a:rPr lang="en-GB" smtClean="0"/>
              <a:t>‹#›</a:t>
            </a:fld>
            <a:endParaRPr lang="en-GB"/>
          </a:p>
        </p:txBody>
      </p:sp>
    </p:spTree>
    <p:extLst>
      <p:ext uri="{BB962C8B-B14F-4D97-AF65-F5344CB8AC3E}">
        <p14:creationId xmlns:p14="http://schemas.microsoft.com/office/powerpoint/2010/main" val="18123444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5C9DC07-4EBB-C746-8D9A-D649AD8BF760}" type="datetimeFigureOut">
              <a:rPr lang="en-GB" smtClean="0"/>
              <a:t>03/10/2023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B0CE82D-AD3E-FE46-A225-D9961244BE8F}" type="slidenum">
              <a:rPr lang="en-GB" smtClean="0"/>
              <a:t>‹#›</a:t>
            </a:fld>
            <a:endParaRPr lang="en-GB"/>
          </a:p>
        </p:txBody>
      </p:sp>
    </p:spTree>
    <p:extLst>
      <p:ext uri="{BB962C8B-B14F-4D97-AF65-F5344CB8AC3E}">
        <p14:creationId xmlns:p14="http://schemas.microsoft.com/office/powerpoint/2010/main" val="42724831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5C9DC07-4EBB-C746-8D9A-D649AD8BF760}" type="datetimeFigureOut">
              <a:rPr lang="en-GB" smtClean="0"/>
              <a:t>03/10/2023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B0CE82D-AD3E-FE46-A225-D9961244BE8F}" type="slidenum">
              <a:rPr lang="en-GB" smtClean="0"/>
              <a:t>‹#›</a:t>
            </a:fld>
            <a:endParaRPr lang="en-GB"/>
          </a:p>
        </p:txBody>
      </p:sp>
    </p:spTree>
    <p:extLst>
      <p:ext uri="{BB962C8B-B14F-4D97-AF65-F5344CB8AC3E}">
        <p14:creationId xmlns:p14="http://schemas.microsoft.com/office/powerpoint/2010/main" val="3021851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5C9DC07-4EBB-C746-8D9A-D649AD8BF760}" type="datetimeFigureOut">
              <a:rPr lang="en-GB" smtClean="0"/>
              <a:t>03/10/2023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B0CE82D-AD3E-FE46-A225-D9961244BE8F}" type="slidenum">
              <a:rPr lang="en-GB" smtClean="0"/>
              <a:t>‹#›</a:t>
            </a:fld>
            <a:endParaRPr lang="en-GB"/>
          </a:p>
        </p:txBody>
      </p:sp>
    </p:spTree>
    <p:extLst>
      <p:ext uri="{BB962C8B-B14F-4D97-AF65-F5344CB8AC3E}">
        <p14:creationId xmlns:p14="http://schemas.microsoft.com/office/powerpoint/2010/main" val="2516066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65C9DC07-4EBB-C746-8D9A-D649AD8BF760}" type="datetimeFigureOut">
              <a:rPr lang="en-GB" smtClean="0"/>
              <a:t>03/10/2023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B0CE82D-AD3E-FE46-A225-D9961244BE8F}" type="slidenum">
              <a:rPr lang="en-GB" smtClean="0"/>
              <a:t>‹#›</a:t>
            </a:fld>
            <a:endParaRPr lang="en-GB"/>
          </a:p>
        </p:txBody>
      </p:sp>
    </p:spTree>
    <p:extLst>
      <p:ext uri="{BB962C8B-B14F-4D97-AF65-F5344CB8AC3E}">
        <p14:creationId xmlns:p14="http://schemas.microsoft.com/office/powerpoint/2010/main" val="3838046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65C9DC07-4EBB-C746-8D9A-D649AD8BF760}" type="datetimeFigureOut">
              <a:rPr lang="en-GB" smtClean="0"/>
              <a:t>03/10/2023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B0CE82D-AD3E-FE46-A225-D9961244BE8F}" type="slidenum">
              <a:rPr lang="en-GB" smtClean="0"/>
              <a:t>‹#›</a:t>
            </a:fld>
            <a:endParaRPr lang="en-GB"/>
          </a:p>
        </p:txBody>
      </p:sp>
    </p:spTree>
    <p:extLst>
      <p:ext uri="{BB962C8B-B14F-4D97-AF65-F5344CB8AC3E}">
        <p14:creationId xmlns:p14="http://schemas.microsoft.com/office/powerpoint/2010/main" val="3120278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65C9DC07-4EBB-C746-8D9A-D649AD8BF760}" type="datetimeFigureOut">
              <a:rPr lang="en-GB" smtClean="0"/>
              <a:t>03/10/2023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B0CE82D-AD3E-FE46-A225-D9961244BE8F}" type="slidenum">
              <a:rPr lang="en-GB" smtClean="0"/>
              <a:t>‹#›</a:t>
            </a:fld>
            <a:endParaRPr lang="en-GB"/>
          </a:p>
        </p:txBody>
      </p:sp>
    </p:spTree>
    <p:extLst>
      <p:ext uri="{BB962C8B-B14F-4D97-AF65-F5344CB8AC3E}">
        <p14:creationId xmlns:p14="http://schemas.microsoft.com/office/powerpoint/2010/main" val="338839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65C9DC07-4EBB-C746-8D9A-D649AD8BF760}" type="datetimeFigureOut">
              <a:rPr lang="en-GB" smtClean="0"/>
              <a:t>03/10/2023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B0CE82D-AD3E-FE46-A225-D9961244BE8F}" type="slidenum">
              <a:rPr lang="en-GB" smtClean="0"/>
              <a:t>‹#›</a:t>
            </a:fld>
            <a:endParaRPr lang="en-GB"/>
          </a:p>
        </p:txBody>
      </p:sp>
    </p:spTree>
    <p:extLst>
      <p:ext uri="{BB962C8B-B14F-4D97-AF65-F5344CB8AC3E}">
        <p14:creationId xmlns:p14="http://schemas.microsoft.com/office/powerpoint/2010/main" val="3816633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C9DC07-4EBB-C746-8D9A-D649AD8BF760}" type="datetimeFigureOut">
              <a:rPr lang="en-GB" smtClean="0"/>
              <a:t>03/10/2023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B0CE82D-AD3E-FE46-A225-D9961244BE8F}" type="slidenum">
              <a:rPr lang="en-GB" smtClean="0"/>
              <a:t>‹#›</a:t>
            </a:fld>
            <a:endParaRPr lang="en-GB"/>
          </a:p>
        </p:txBody>
      </p:sp>
    </p:spTree>
    <p:extLst>
      <p:ext uri="{BB962C8B-B14F-4D97-AF65-F5344CB8AC3E}">
        <p14:creationId xmlns:p14="http://schemas.microsoft.com/office/powerpoint/2010/main" val="3838137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GB"/>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65C9DC07-4EBB-C746-8D9A-D649AD8BF760}" type="datetimeFigureOut">
              <a:rPr lang="en-GB" smtClean="0"/>
              <a:t>03/10/2023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B0CE82D-AD3E-FE46-A225-D9961244BE8F}" type="slidenum">
              <a:rPr lang="en-GB" smtClean="0"/>
              <a:t>‹#›</a:t>
            </a:fld>
            <a:endParaRPr lang="en-GB"/>
          </a:p>
        </p:txBody>
      </p:sp>
    </p:spTree>
    <p:extLst>
      <p:ext uri="{BB962C8B-B14F-4D97-AF65-F5344CB8AC3E}">
        <p14:creationId xmlns:p14="http://schemas.microsoft.com/office/powerpoint/2010/main" val="2325435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65C9DC07-4EBB-C746-8D9A-D649AD8BF760}" type="datetimeFigureOut">
              <a:rPr lang="en-GB" smtClean="0"/>
              <a:t>03/10/2023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B0CE82D-AD3E-FE46-A225-D9961244BE8F}" type="slidenum">
              <a:rPr lang="en-GB" smtClean="0"/>
              <a:t>‹#›</a:t>
            </a:fld>
            <a:endParaRPr lang="en-GB"/>
          </a:p>
        </p:txBody>
      </p:sp>
    </p:spTree>
    <p:extLst>
      <p:ext uri="{BB962C8B-B14F-4D97-AF65-F5344CB8AC3E}">
        <p14:creationId xmlns:p14="http://schemas.microsoft.com/office/powerpoint/2010/main" val="2511295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5C9DC07-4EBB-C746-8D9A-D649AD8BF760}" type="datetimeFigureOut">
              <a:rPr lang="en-GB" smtClean="0"/>
              <a:t>03/10/2023</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8B0CE82D-AD3E-FE46-A225-D9961244BE8F}" type="slidenum">
              <a:rPr lang="en-GB" smtClean="0"/>
              <a:t>‹#›</a:t>
            </a:fld>
            <a:endParaRPr lang="en-GB"/>
          </a:p>
        </p:txBody>
      </p:sp>
    </p:spTree>
    <p:extLst>
      <p:ext uri="{BB962C8B-B14F-4D97-AF65-F5344CB8AC3E}">
        <p14:creationId xmlns:p14="http://schemas.microsoft.com/office/powerpoint/2010/main" val="36664158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ncer.zendesk.com/hc/en-gb/articles/9151691484829"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file:///Users/Paul%20Update/Desktop/Current%20documents/Work/NCER/Meetings/Upcoming%20Meetings/20231003%20-%20Traded%20Services%20forum/NCER%20NEXUS%20Traded%20Services%20-%20Kent.pptx#-1,1,Traded Offer  in Kent"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hyperlink" Target="mailto:paul.caladine@kirklees.gov.uk"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D300F-17C6-B315-F277-A89486B87F25}"/>
              </a:ext>
            </a:extLst>
          </p:cNvPr>
          <p:cNvSpPr>
            <a:spLocks noGrp="1"/>
          </p:cNvSpPr>
          <p:nvPr>
            <p:ph type="ctrTitle"/>
          </p:nvPr>
        </p:nvSpPr>
        <p:spPr>
          <a:xfrm>
            <a:off x="1124607" y="2404534"/>
            <a:ext cx="8149396" cy="1646302"/>
          </a:xfrm>
        </p:spPr>
        <p:txBody>
          <a:bodyPr/>
          <a:lstStyle/>
          <a:p>
            <a:r>
              <a:rPr lang="en-GB" dirty="0">
                <a:solidFill>
                  <a:schemeClr val="accent6">
                    <a:lumMod val="75000"/>
                  </a:schemeClr>
                </a:solidFill>
              </a:rPr>
              <a:t>NCER – Traded Service Forum</a:t>
            </a:r>
          </a:p>
        </p:txBody>
      </p:sp>
      <p:sp>
        <p:nvSpPr>
          <p:cNvPr id="3" name="Subtitle 2">
            <a:extLst>
              <a:ext uri="{FF2B5EF4-FFF2-40B4-BE49-F238E27FC236}">
                <a16:creationId xmlns:a16="http://schemas.microsoft.com/office/drawing/2014/main" id="{3036F4D8-B200-8ABC-6996-2E8A17EBBE99}"/>
              </a:ext>
            </a:extLst>
          </p:cNvPr>
          <p:cNvSpPr>
            <a:spLocks noGrp="1"/>
          </p:cNvSpPr>
          <p:nvPr>
            <p:ph type="subTitle" idx="1"/>
          </p:nvPr>
        </p:nvSpPr>
        <p:spPr>
          <a:xfrm>
            <a:off x="441434" y="4050833"/>
            <a:ext cx="8832569" cy="1096899"/>
          </a:xfrm>
        </p:spPr>
        <p:txBody>
          <a:bodyPr>
            <a:noAutofit/>
          </a:bodyPr>
          <a:lstStyle/>
          <a:p>
            <a:endParaRPr lang="en-GB" sz="2500" dirty="0">
              <a:latin typeface="Arial" panose="020B0604020202020204" pitchFamily="34" charset="0"/>
              <a:cs typeface="Arial" panose="020B0604020202020204" pitchFamily="34" charset="0"/>
            </a:endParaRPr>
          </a:p>
          <a:p>
            <a:pPr algn="ctr"/>
            <a:r>
              <a:rPr lang="en-GB" sz="4000" dirty="0">
                <a:solidFill>
                  <a:srgbClr val="FF0000"/>
                </a:solidFill>
                <a:latin typeface="Arial" panose="020B0604020202020204" pitchFamily="34" charset="0"/>
                <a:cs typeface="Arial" panose="020B0604020202020204" pitchFamily="34" charset="0"/>
              </a:rPr>
              <a:t>This session will begin at 11:00</a:t>
            </a:r>
          </a:p>
        </p:txBody>
      </p:sp>
      <p:pic>
        <p:nvPicPr>
          <p:cNvPr id="5" name="Picture 4" descr="A purple and white diamond with white text&#10;&#10;Description automatically generated">
            <a:extLst>
              <a:ext uri="{FF2B5EF4-FFF2-40B4-BE49-F238E27FC236}">
                <a16:creationId xmlns:a16="http://schemas.microsoft.com/office/drawing/2014/main" id="{986EC243-6357-429E-5666-D23150FFF166}"/>
              </a:ext>
            </a:extLst>
          </p:cNvPr>
          <p:cNvPicPr>
            <a:picLocks noChangeAspect="1"/>
          </p:cNvPicPr>
          <p:nvPr/>
        </p:nvPicPr>
        <p:blipFill>
          <a:blip r:embed="rId2"/>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3612920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94C46-D1D4-87F3-6426-D770AFE371DF}"/>
              </a:ext>
            </a:extLst>
          </p:cNvPr>
          <p:cNvSpPr>
            <a:spLocks noGrp="1"/>
          </p:cNvSpPr>
          <p:nvPr>
            <p:ph type="title"/>
          </p:nvPr>
        </p:nvSpPr>
        <p:spPr/>
        <p:txBody>
          <a:bodyPr/>
          <a:lstStyle/>
          <a:p>
            <a:r>
              <a:rPr lang="en-GB" dirty="0">
                <a:solidFill>
                  <a:schemeClr val="accent6">
                    <a:lumMod val="75000"/>
                  </a:schemeClr>
                </a:solidFill>
              </a:rPr>
              <a:t>Why / Should we trade?</a:t>
            </a:r>
          </a:p>
        </p:txBody>
      </p:sp>
      <p:sp>
        <p:nvSpPr>
          <p:cNvPr id="3" name="Content Placeholder 2">
            <a:extLst>
              <a:ext uri="{FF2B5EF4-FFF2-40B4-BE49-F238E27FC236}">
                <a16:creationId xmlns:a16="http://schemas.microsoft.com/office/drawing/2014/main" id="{ADB314D4-2F77-085B-2038-45142693EEC0}"/>
              </a:ext>
            </a:extLst>
          </p:cNvPr>
          <p:cNvSpPr>
            <a:spLocks noGrp="1"/>
          </p:cNvSpPr>
          <p:nvPr>
            <p:ph idx="1"/>
          </p:nvPr>
        </p:nvSpPr>
        <p:spPr/>
        <p:txBody>
          <a:bodyPr/>
          <a:lstStyle/>
          <a:p>
            <a:r>
              <a:rPr lang="en-GB" sz="2500" dirty="0">
                <a:latin typeface="Arial" panose="020B0604020202020204" pitchFamily="34" charset="0"/>
                <a:cs typeface="Arial" panose="020B0604020202020204" pitchFamily="34" charset="0"/>
              </a:rPr>
              <a:t>We all work for Local Authorities and in the public sector</a:t>
            </a:r>
          </a:p>
          <a:p>
            <a:r>
              <a:rPr lang="en-GB" sz="2500" dirty="0">
                <a:latin typeface="Arial" panose="020B0604020202020204" pitchFamily="34" charset="0"/>
                <a:cs typeface="Arial" panose="020B0604020202020204" pitchFamily="34" charset="0"/>
              </a:rPr>
              <a:t>Philosophically could ask should we charge for services at all, even within the public sector?</a:t>
            </a:r>
          </a:p>
          <a:p>
            <a:r>
              <a:rPr lang="en-GB" sz="2500" dirty="0">
                <a:latin typeface="Arial" panose="020B0604020202020204" pitchFamily="34" charset="0"/>
                <a:cs typeface="Arial" panose="020B0604020202020204" pitchFamily="34" charset="0"/>
              </a:rPr>
              <a:t>What if we </a:t>
            </a:r>
            <a:r>
              <a:rPr lang="en-GB" sz="2500" b="1" dirty="0">
                <a:latin typeface="Arial" panose="020B0604020202020204" pitchFamily="34" charset="0"/>
                <a:cs typeface="Arial" panose="020B0604020202020204" pitchFamily="34" charset="0"/>
              </a:rPr>
              <a:t>don’t</a:t>
            </a:r>
            <a:r>
              <a:rPr lang="en-GB" sz="2500" dirty="0">
                <a:latin typeface="Arial" panose="020B0604020202020204" pitchFamily="34" charset="0"/>
                <a:cs typeface="Arial" panose="020B0604020202020204" pitchFamily="34" charset="0"/>
              </a:rPr>
              <a:t> charge for services? What happens then?</a:t>
            </a:r>
          </a:p>
          <a:p>
            <a:r>
              <a:rPr lang="en-GB" sz="2500" dirty="0">
                <a:latin typeface="Arial" panose="020B0604020202020204" pitchFamily="34" charset="0"/>
                <a:cs typeface="Arial" panose="020B0604020202020204" pitchFamily="34" charset="0"/>
              </a:rPr>
              <a:t>What about LA maintained and academies with different funding models?</a:t>
            </a:r>
          </a:p>
          <a:p>
            <a:endParaRPr lang="en-GB" dirty="0"/>
          </a:p>
          <a:p>
            <a:endParaRPr lang="en-GB" dirty="0"/>
          </a:p>
        </p:txBody>
      </p:sp>
      <p:pic>
        <p:nvPicPr>
          <p:cNvPr id="4" name="Picture 3" descr="A purple and white diamond with white text&#10;&#10;Description automatically generated">
            <a:extLst>
              <a:ext uri="{FF2B5EF4-FFF2-40B4-BE49-F238E27FC236}">
                <a16:creationId xmlns:a16="http://schemas.microsoft.com/office/drawing/2014/main" id="{12FEB546-B858-7B97-325E-FC08F047CC94}"/>
              </a:ext>
            </a:extLst>
          </p:cNvPr>
          <p:cNvPicPr>
            <a:picLocks noChangeAspect="1"/>
          </p:cNvPicPr>
          <p:nvPr/>
        </p:nvPicPr>
        <p:blipFill>
          <a:blip r:embed="rId2"/>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2787252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F06AD-6D06-9C80-9EB8-5FAD873D022B}"/>
              </a:ext>
            </a:extLst>
          </p:cNvPr>
          <p:cNvSpPr>
            <a:spLocks noGrp="1"/>
          </p:cNvSpPr>
          <p:nvPr>
            <p:ph type="title"/>
          </p:nvPr>
        </p:nvSpPr>
        <p:spPr/>
        <p:txBody>
          <a:bodyPr/>
          <a:lstStyle/>
          <a:p>
            <a:r>
              <a:rPr lang="en-GB" dirty="0">
                <a:solidFill>
                  <a:schemeClr val="accent6">
                    <a:lumMod val="75000"/>
                  </a:schemeClr>
                </a:solidFill>
              </a:rPr>
              <a:t>Why / Should we trade?</a:t>
            </a:r>
          </a:p>
        </p:txBody>
      </p:sp>
      <p:sp>
        <p:nvSpPr>
          <p:cNvPr id="3" name="Content Placeholder 2">
            <a:extLst>
              <a:ext uri="{FF2B5EF4-FFF2-40B4-BE49-F238E27FC236}">
                <a16:creationId xmlns:a16="http://schemas.microsoft.com/office/drawing/2014/main" id="{D6D6D6F1-EECE-51DC-EBC6-728CF1D9C16E}"/>
              </a:ext>
            </a:extLst>
          </p:cNvPr>
          <p:cNvSpPr>
            <a:spLocks noGrp="1"/>
          </p:cNvSpPr>
          <p:nvPr>
            <p:ph idx="1"/>
          </p:nvPr>
        </p:nvSpPr>
        <p:spPr>
          <a:xfrm>
            <a:off x="677334" y="1351292"/>
            <a:ext cx="8596668" cy="3880773"/>
          </a:xfrm>
        </p:spPr>
        <p:txBody>
          <a:bodyPr>
            <a:noAutofit/>
          </a:bodyPr>
          <a:lstStyle/>
          <a:p>
            <a:r>
              <a:rPr lang="en-GB" sz="2500" dirty="0">
                <a:latin typeface="Arial" panose="020B0604020202020204" pitchFamily="34" charset="0"/>
                <a:cs typeface="Arial" panose="020B0604020202020204" pitchFamily="34" charset="0"/>
              </a:rPr>
              <a:t>In a world of cuts, needing to generate income and looking for ways of protecting (valued) services</a:t>
            </a:r>
          </a:p>
          <a:p>
            <a:r>
              <a:rPr lang="en-GB" sz="2500" dirty="0">
                <a:latin typeface="Arial" panose="020B0604020202020204" pitchFamily="34" charset="0"/>
                <a:cs typeface="Arial" panose="020B0604020202020204" pitchFamily="34" charset="0"/>
              </a:rPr>
              <a:t>That includes making resource and cost savings by using Perspective Lite over other (homegrown) options</a:t>
            </a:r>
          </a:p>
          <a:p>
            <a:r>
              <a:rPr lang="en-GB" sz="2500" dirty="0">
                <a:latin typeface="Arial" panose="020B0604020202020204" pitchFamily="34" charset="0"/>
                <a:cs typeface="Arial" panose="020B0604020202020204" pitchFamily="34" charset="0"/>
              </a:rPr>
              <a:t>But that can be a difficult message.</a:t>
            </a:r>
          </a:p>
          <a:p>
            <a:pPr marL="0" indent="0">
              <a:buNone/>
            </a:pPr>
            <a:endParaRPr lang="en-GB" sz="2500" dirty="0">
              <a:latin typeface="Arial" panose="020B0604020202020204" pitchFamily="34" charset="0"/>
              <a:cs typeface="Arial" panose="020B0604020202020204" pitchFamily="34" charset="0"/>
            </a:endParaRPr>
          </a:p>
          <a:p>
            <a:r>
              <a:rPr lang="en-GB" sz="2500" dirty="0">
                <a:latin typeface="Arial" panose="020B0604020202020204" pitchFamily="34" charset="0"/>
                <a:cs typeface="Arial" panose="020B0604020202020204" pitchFamily="34" charset="0"/>
              </a:rPr>
              <a:t>Schools will vote with their feet and their leaders do talk to each other</a:t>
            </a:r>
          </a:p>
          <a:p>
            <a:r>
              <a:rPr lang="en-GB" sz="2500" dirty="0">
                <a:latin typeface="Arial" panose="020B0604020202020204" pitchFamily="34" charset="0"/>
                <a:cs typeface="Arial" panose="020B0604020202020204" pitchFamily="34" charset="0"/>
              </a:rPr>
              <a:t>The importance of the LA, Service and personal relationship with schools/leaders</a:t>
            </a:r>
          </a:p>
          <a:p>
            <a:r>
              <a:rPr lang="en-GB" sz="2500" dirty="0">
                <a:latin typeface="Arial" panose="020B0604020202020204" pitchFamily="34" charset="0"/>
                <a:cs typeface="Arial" panose="020B0604020202020204" pitchFamily="34" charset="0"/>
              </a:rPr>
              <a:t>Public good and how that influences your price (and take up)</a:t>
            </a:r>
          </a:p>
        </p:txBody>
      </p:sp>
      <p:pic>
        <p:nvPicPr>
          <p:cNvPr id="4" name="Picture 3" descr="A purple and white diamond with white text&#10;&#10;Description automatically generated">
            <a:extLst>
              <a:ext uri="{FF2B5EF4-FFF2-40B4-BE49-F238E27FC236}">
                <a16:creationId xmlns:a16="http://schemas.microsoft.com/office/drawing/2014/main" id="{9A328166-8899-A4DC-B954-877C9F071578}"/>
              </a:ext>
            </a:extLst>
          </p:cNvPr>
          <p:cNvPicPr>
            <a:picLocks noChangeAspect="1"/>
          </p:cNvPicPr>
          <p:nvPr/>
        </p:nvPicPr>
        <p:blipFill>
          <a:blip r:embed="rId2"/>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692662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F06AD-6D06-9C80-9EB8-5FAD873D022B}"/>
              </a:ext>
            </a:extLst>
          </p:cNvPr>
          <p:cNvSpPr>
            <a:spLocks noGrp="1"/>
          </p:cNvSpPr>
          <p:nvPr>
            <p:ph type="title"/>
          </p:nvPr>
        </p:nvSpPr>
        <p:spPr/>
        <p:txBody>
          <a:bodyPr/>
          <a:lstStyle/>
          <a:p>
            <a:r>
              <a:rPr lang="en-GB" dirty="0">
                <a:solidFill>
                  <a:schemeClr val="accent6">
                    <a:lumMod val="75000"/>
                  </a:schemeClr>
                </a:solidFill>
              </a:rPr>
              <a:t>Why / Should we trade?</a:t>
            </a:r>
          </a:p>
        </p:txBody>
      </p:sp>
      <p:sp>
        <p:nvSpPr>
          <p:cNvPr id="3" name="Content Placeholder 2">
            <a:extLst>
              <a:ext uri="{FF2B5EF4-FFF2-40B4-BE49-F238E27FC236}">
                <a16:creationId xmlns:a16="http://schemas.microsoft.com/office/drawing/2014/main" id="{D6D6D6F1-EECE-51DC-EBC6-728CF1D9C16E}"/>
              </a:ext>
            </a:extLst>
          </p:cNvPr>
          <p:cNvSpPr>
            <a:spLocks noGrp="1"/>
          </p:cNvSpPr>
          <p:nvPr>
            <p:ph idx="1"/>
          </p:nvPr>
        </p:nvSpPr>
        <p:spPr>
          <a:xfrm>
            <a:off x="677334" y="1351292"/>
            <a:ext cx="8596668" cy="3880773"/>
          </a:xfrm>
        </p:spPr>
        <p:txBody>
          <a:bodyPr>
            <a:noAutofit/>
          </a:bodyPr>
          <a:lstStyle/>
          <a:p>
            <a:endParaRPr lang="en-GB" sz="2500" dirty="0">
              <a:latin typeface="Arial" panose="020B0604020202020204" pitchFamily="34" charset="0"/>
              <a:cs typeface="Arial" panose="020B0604020202020204" pitchFamily="34" charset="0"/>
            </a:endParaRPr>
          </a:p>
          <a:p>
            <a:endParaRPr lang="en-GB" sz="2500" dirty="0">
              <a:latin typeface="Arial" panose="020B0604020202020204" pitchFamily="34" charset="0"/>
              <a:cs typeface="Arial" panose="020B0604020202020204" pitchFamily="34" charset="0"/>
            </a:endParaRPr>
          </a:p>
          <a:p>
            <a:endParaRPr lang="en-GB" sz="2500" dirty="0">
              <a:latin typeface="Arial" panose="020B0604020202020204" pitchFamily="34" charset="0"/>
              <a:cs typeface="Arial" panose="020B0604020202020204" pitchFamily="34" charset="0"/>
            </a:endParaRPr>
          </a:p>
          <a:p>
            <a:r>
              <a:rPr lang="en-GB" sz="2500" dirty="0">
                <a:latin typeface="Arial" panose="020B0604020202020204" pitchFamily="34" charset="0"/>
                <a:cs typeface="Arial" panose="020B0604020202020204" pitchFamily="34" charset="0"/>
              </a:rPr>
              <a:t>Let’s assume that we will trade!</a:t>
            </a:r>
          </a:p>
        </p:txBody>
      </p:sp>
      <p:pic>
        <p:nvPicPr>
          <p:cNvPr id="4" name="Picture 3" descr="A purple and white diamond with white text&#10;&#10;Description automatically generated">
            <a:extLst>
              <a:ext uri="{FF2B5EF4-FFF2-40B4-BE49-F238E27FC236}">
                <a16:creationId xmlns:a16="http://schemas.microsoft.com/office/drawing/2014/main" id="{086C3BDD-9ABA-735A-F76B-91877CFE0EF9}"/>
              </a:ext>
            </a:extLst>
          </p:cNvPr>
          <p:cNvPicPr>
            <a:picLocks noChangeAspect="1"/>
          </p:cNvPicPr>
          <p:nvPr/>
        </p:nvPicPr>
        <p:blipFill>
          <a:blip r:embed="rId2"/>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16894151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D300F-17C6-B315-F277-A89486B87F25}"/>
              </a:ext>
            </a:extLst>
          </p:cNvPr>
          <p:cNvSpPr>
            <a:spLocks noGrp="1"/>
          </p:cNvSpPr>
          <p:nvPr>
            <p:ph type="ctrTitle"/>
          </p:nvPr>
        </p:nvSpPr>
        <p:spPr/>
        <p:txBody>
          <a:bodyPr/>
          <a:lstStyle/>
          <a:p>
            <a:r>
              <a:rPr lang="en-GB" dirty="0">
                <a:solidFill>
                  <a:schemeClr val="accent6">
                    <a:lumMod val="75000"/>
                  </a:schemeClr>
                </a:solidFill>
              </a:rPr>
              <a:t>What Perspective Lite (and Nexus) offers schools</a:t>
            </a:r>
          </a:p>
        </p:txBody>
      </p:sp>
      <p:pic>
        <p:nvPicPr>
          <p:cNvPr id="3" name="Picture 2" descr="A purple and white diamond with white text&#10;&#10;Description automatically generated">
            <a:extLst>
              <a:ext uri="{FF2B5EF4-FFF2-40B4-BE49-F238E27FC236}">
                <a16:creationId xmlns:a16="http://schemas.microsoft.com/office/drawing/2014/main" id="{21855FB7-6183-99A0-3BD3-6B86F10E1BC9}"/>
              </a:ext>
            </a:extLst>
          </p:cNvPr>
          <p:cNvPicPr>
            <a:picLocks noChangeAspect="1"/>
          </p:cNvPicPr>
          <p:nvPr/>
        </p:nvPicPr>
        <p:blipFill>
          <a:blip r:embed="rId2"/>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27156227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F06AD-6D06-9C80-9EB8-5FAD873D022B}"/>
              </a:ext>
            </a:extLst>
          </p:cNvPr>
          <p:cNvSpPr>
            <a:spLocks noGrp="1"/>
          </p:cNvSpPr>
          <p:nvPr>
            <p:ph type="title"/>
          </p:nvPr>
        </p:nvSpPr>
        <p:spPr/>
        <p:txBody>
          <a:bodyPr/>
          <a:lstStyle/>
          <a:p>
            <a:r>
              <a:rPr lang="en-GB" dirty="0">
                <a:solidFill>
                  <a:schemeClr val="accent6">
                    <a:lumMod val="75000"/>
                  </a:schemeClr>
                </a:solidFill>
              </a:rPr>
              <a:t>What Perspective Lite/Nexus offers</a:t>
            </a:r>
          </a:p>
        </p:txBody>
      </p:sp>
      <p:sp>
        <p:nvSpPr>
          <p:cNvPr id="3" name="Content Placeholder 2">
            <a:extLst>
              <a:ext uri="{FF2B5EF4-FFF2-40B4-BE49-F238E27FC236}">
                <a16:creationId xmlns:a16="http://schemas.microsoft.com/office/drawing/2014/main" id="{D6D6D6F1-EECE-51DC-EBC6-728CF1D9C16E}"/>
              </a:ext>
            </a:extLst>
          </p:cNvPr>
          <p:cNvSpPr>
            <a:spLocks noGrp="1"/>
          </p:cNvSpPr>
          <p:nvPr>
            <p:ph idx="1"/>
          </p:nvPr>
        </p:nvSpPr>
        <p:spPr>
          <a:xfrm>
            <a:off x="677334" y="1930400"/>
            <a:ext cx="8596668" cy="4317999"/>
          </a:xfrm>
        </p:spPr>
        <p:txBody>
          <a:bodyPr>
            <a:normAutofit fontScale="92500" lnSpcReduction="20000"/>
          </a:bodyPr>
          <a:lstStyle/>
          <a:p>
            <a:r>
              <a:rPr lang="en-GB" sz="2700" dirty="0">
                <a:latin typeface="Arial" panose="020B0604020202020204" pitchFamily="34" charset="0"/>
                <a:cs typeface="Arial" panose="020B0604020202020204" pitchFamily="34" charset="0"/>
              </a:rPr>
              <a:t>Moving from homegrown analysis to PL</a:t>
            </a:r>
          </a:p>
          <a:p>
            <a:r>
              <a:rPr lang="en-GB" sz="2700" dirty="0">
                <a:latin typeface="Arial" panose="020B0604020202020204" pitchFamily="34" charset="0"/>
                <a:cs typeface="Arial" panose="020B0604020202020204" pitchFamily="34" charset="0"/>
              </a:rPr>
              <a:t>Analysis (Insight) – difficult functionality to replicate in LA</a:t>
            </a:r>
          </a:p>
          <a:p>
            <a:r>
              <a:rPr lang="en-GB" sz="2700" dirty="0">
                <a:latin typeface="Arial" panose="020B0604020202020204" pitchFamily="34" charset="0"/>
                <a:cs typeface="Arial" panose="020B0604020202020204" pitchFamily="34" charset="0"/>
              </a:rPr>
              <a:t>Emerging nationals and pre-summer certainty for planning in primary schools</a:t>
            </a:r>
          </a:p>
          <a:p>
            <a:r>
              <a:rPr lang="en-GB" sz="2700" dirty="0">
                <a:latin typeface="Arial" panose="020B0604020202020204" pitchFamily="34" charset="0"/>
                <a:cs typeface="Arial" panose="020B0604020202020204" pitchFamily="34" charset="0"/>
              </a:rPr>
              <a:t>Reports (Nova)</a:t>
            </a:r>
          </a:p>
          <a:p>
            <a:r>
              <a:rPr lang="en-GB" sz="2700" dirty="0">
                <a:latin typeface="Arial" panose="020B0604020202020204" pitchFamily="34" charset="0"/>
                <a:cs typeface="Arial" panose="020B0604020202020204" pitchFamily="34" charset="0"/>
              </a:rPr>
              <a:t>Batch reporting</a:t>
            </a:r>
          </a:p>
          <a:p>
            <a:r>
              <a:rPr lang="en-GB" sz="2700" dirty="0">
                <a:latin typeface="Arial" panose="020B0604020202020204" pitchFamily="34" charset="0"/>
                <a:cs typeface="Arial" panose="020B0604020202020204" pitchFamily="34" charset="0"/>
              </a:rPr>
              <a:t>Deeper level of data for those who want it</a:t>
            </a:r>
          </a:p>
          <a:p>
            <a:r>
              <a:rPr lang="en-GB" sz="2700" dirty="0">
                <a:latin typeface="Arial" panose="020B0604020202020204" pitchFamily="34" charset="0"/>
                <a:cs typeface="Arial" panose="020B0604020202020204" pitchFamily="34" charset="0"/>
              </a:rPr>
              <a:t>Common data provision between LA officers and schools</a:t>
            </a:r>
          </a:p>
          <a:p>
            <a:r>
              <a:rPr lang="en-GB" sz="2700" dirty="0">
                <a:latin typeface="Arial" panose="020B0604020202020204" pitchFamily="34" charset="0"/>
                <a:cs typeface="Arial" panose="020B0604020202020204" pitchFamily="34" charset="0"/>
              </a:rPr>
              <a:t>LA controls over access to data (via Nexus)</a:t>
            </a:r>
          </a:p>
          <a:p>
            <a:r>
              <a:rPr lang="en-GB" sz="2700" dirty="0">
                <a:latin typeface="Arial" panose="020B0604020202020204" pitchFamily="34" charset="0"/>
                <a:cs typeface="Arial" panose="020B0604020202020204" pitchFamily="34" charset="0"/>
              </a:rPr>
              <a:t>LA support and cost-efficient provision </a:t>
            </a:r>
          </a:p>
          <a:p>
            <a:pPr marL="0" indent="0">
              <a:buNone/>
            </a:pPr>
            <a:endParaRPr lang="en-GB" sz="2500" dirty="0"/>
          </a:p>
        </p:txBody>
      </p:sp>
    </p:spTree>
    <p:extLst>
      <p:ext uri="{BB962C8B-B14F-4D97-AF65-F5344CB8AC3E}">
        <p14:creationId xmlns:p14="http://schemas.microsoft.com/office/powerpoint/2010/main" val="278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F06AD-6D06-9C80-9EB8-5FAD873D022B}"/>
              </a:ext>
            </a:extLst>
          </p:cNvPr>
          <p:cNvSpPr>
            <a:spLocks noGrp="1"/>
          </p:cNvSpPr>
          <p:nvPr>
            <p:ph type="title"/>
          </p:nvPr>
        </p:nvSpPr>
        <p:spPr/>
        <p:txBody>
          <a:bodyPr/>
          <a:lstStyle/>
          <a:p>
            <a:r>
              <a:rPr lang="en-GB" dirty="0">
                <a:solidFill>
                  <a:schemeClr val="accent6">
                    <a:lumMod val="75000"/>
                  </a:schemeClr>
                </a:solidFill>
              </a:rPr>
              <a:t>What Perspective Lite offers</a:t>
            </a:r>
          </a:p>
        </p:txBody>
      </p:sp>
      <p:sp>
        <p:nvSpPr>
          <p:cNvPr id="3" name="Content Placeholder 2">
            <a:extLst>
              <a:ext uri="{FF2B5EF4-FFF2-40B4-BE49-F238E27FC236}">
                <a16:creationId xmlns:a16="http://schemas.microsoft.com/office/drawing/2014/main" id="{D6D6D6F1-EECE-51DC-EBC6-728CF1D9C16E}"/>
              </a:ext>
            </a:extLst>
          </p:cNvPr>
          <p:cNvSpPr>
            <a:spLocks noGrp="1"/>
          </p:cNvSpPr>
          <p:nvPr>
            <p:ph idx="1"/>
          </p:nvPr>
        </p:nvSpPr>
        <p:spPr/>
        <p:txBody>
          <a:bodyPr>
            <a:normAutofit/>
          </a:bodyPr>
          <a:lstStyle/>
          <a:p>
            <a:r>
              <a:rPr lang="en-GB" sz="2500" dirty="0">
                <a:latin typeface="Arial" panose="020B0604020202020204" pitchFamily="34" charset="0"/>
                <a:cs typeface="Arial" panose="020B0604020202020204" pitchFamily="34" charset="0"/>
              </a:rPr>
              <a:t>Bundling with other parts of the LA offer (in some cases)</a:t>
            </a:r>
          </a:p>
          <a:p>
            <a:pPr lvl="1"/>
            <a:r>
              <a:rPr lang="en-GB" sz="2500" dirty="0">
                <a:latin typeface="Arial" panose="020B0604020202020204" pitchFamily="34" charset="0"/>
                <a:cs typeface="Arial" panose="020B0604020202020204" pitchFamily="34" charset="0"/>
              </a:rPr>
              <a:t>FFT(?)</a:t>
            </a:r>
          </a:p>
          <a:p>
            <a:pPr lvl="1"/>
            <a:r>
              <a:rPr lang="en-GB" sz="2500" dirty="0">
                <a:latin typeface="Arial" panose="020B0604020202020204" pitchFamily="34" charset="0"/>
                <a:cs typeface="Arial" panose="020B0604020202020204" pitchFamily="34" charset="0"/>
              </a:rPr>
              <a:t>In-house analysis</a:t>
            </a:r>
          </a:p>
          <a:p>
            <a:pPr lvl="1"/>
            <a:r>
              <a:rPr lang="en-GB" sz="2500" dirty="0">
                <a:latin typeface="Arial" panose="020B0604020202020204" pitchFamily="34" charset="0"/>
                <a:cs typeface="Arial" panose="020B0604020202020204" pitchFamily="34" charset="0"/>
              </a:rPr>
              <a:t>Predictions etc</a:t>
            </a:r>
          </a:p>
          <a:p>
            <a:pPr lvl="1"/>
            <a:r>
              <a:rPr lang="en-GB" sz="2500" dirty="0">
                <a:latin typeface="Arial" panose="020B0604020202020204" pitchFamily="34" charset="0"/>
                <a:cs typeface="Arial" panose="020B0604020202020204" pitchFamily="34" charset="0"/>
              </a:rPr>
              <a:t>Wider school improvement and services to schools</a:t>
            </a:r>
          </a:p>
          <a:p>
            <a:pPr lvl="1"/>
            <a:r>
              <a:rPr lang="en-GB" sz="2500" dirty="0">
                <a:latin typeface="Arial" panose="020B0604020202020204" pitchFamily="34" charset="0"/>
                <a:cs typeface="Arial" panose="020B0604020202020204" pitchFamily="34" charset="0"/>
              </a:rPr>
              <a:t>Bespoke analysis and support for schools who may need it (for example pre-Ofsted)</a:t>
            </a:r>
          </a:p>
          <a:p>
            <a:endParaRPr lang="en-GB" sz="2500" dirty="0"/>
          </a:p>
          <a:p>
            <a:endParaRPr lang="en-GB" sz="2500" dirty="0"/>
          </a:p>
          <a:p>
            <a:pPr marL="0" indent="0">
              <a:buNone/>
            </a:pPr>
            <a:endParaRPr lang="en-GB" sz="2500" dirty="0"/>
          </a:p>
        </p:txBody>
      </p:sp>
      <p:pic>
        <p:nvPicPr>
          <p:cNvPr id="4" name="Picture 3" descr="A purple and white diamond with white text&#10;&#10;Description automatically generated">
            <a:extLst>
              <a:ext uri="{FF2B5EF4-FFF2-40B4-BE49-F238E27FC236}">
                <a16:creationId xmlns:a16="http://schemas.microsoft.com/office/drawing/2014/main" id="{65DC0E00-30D2-70EA-1A11-A6E9B0CE5D1A}"/>
              </a:ext>
            </a:extLst>
          </p:cNvPr>
          <p:cNvPicPr>
            <a:picLocks noChangeAspect="1"/>
          </p:cNvPicPr>
          <p:nvPr/>
        </p:nvPicPr>
        <p:blipFill>
          <a:blip r:embed="rId3"/>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6288279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F06AD-6D06-9C80-9EB8-5FAD873D022B}"/>
              </a:ext>
            </a:extLst>
          </p:cNvPr>
          <p:cNvSpPr>
            <a:spLocks noGrp="1"/>
          </p:cNvSpPr>
          <p:nvPr>
            <p:ph type="title"/>
          </p:nvPr>
        </p:nvSpPr>
        <p:spPr/>
        <p:txBody>
          <a:bodyPr/>
          <a:lstStyle/>
          <a:p>
            <a:r>
              <a:rPr lang="en-GB" dirty="0">
                <a:solidFill>
                  <a:schemeClr val="accent6">
                    <a:lumMod val="75000"/>
                  </a:schemeClr>
                </a:solidFill>
              </a:rPr>
              <a:t>What Perspective Lite offers</a:t>
            </a:r>
          </a:p>
        </p:txBody>
      </p:sp>
      <p:sp>
        <p:nvSpPr>
          <p:cNvPr id="3" name="Content Placeholder 2">
            <a:extLst>
              <a:ext uri="{FF2B5EF4-FFF2-40B4-BE49-F238E27FC236}">
                <a16:creationId xmlns:a16="http://schemas.microsoft.com/office/drawing/2014/main" id="{D6D6D6F1-EECE-51DC-EBC6-728CF1D9C16E}"/>
              </a:ext>
            </a:extLst>
          </p:cNvPr>
          <p:cNvSpPr>
            <a:spLocks noGrp="1"/>
          </p:cNvSpPr>
          <p:nvPr>
            <p:ph idx="1"/>
          </p:nvPr>
        </p:nvSpPr>
        <p:spPr/>
        <p:txBody>
          <a:bodyPr>
            <a:normAutofit/>
          </a:bodyPr>
          <a:lstStyle/>
          <a:p>
            <a:r>
              <a:rPr lang="en-GB" sz="2500" dirty="0">
                <a:latin typeface="Arial" panose="020B0604020202020204" pitchFamily="34" charset="0"/>
                <a:cs typeface="Arial" panose="020B0604020202020204" pitchFamily="34" charset="0"/>
              </a:rPr>
              <a:t>Efficiencies – making the savings before even generating income</a:t>
            </a:r>
          </a:p>
          <a:p>
            <a:r>
              <a:rPr lang="en-GB" sz="2500" dirty="0">
                <a:latin typeface="Arial" panose="020B0604020202020204" pitchFamily="34" charset="0"/>
                <a:cs typeface="Arial" panose="020B0604020202020204" pitchFamily="34" charset="0"/>
              </a:rPr>
              <a:t>What is your alternative? Do nothing? Develop/continue homegrown offer?</a:t>
            </a:r>
          </a:p>
          <a:p>
            <a:r>
              <a:rPr lang="en-GB" sz="2500" dirty="0">
                <a:latin typeface="Arial" panose="020B0604020202020204" pitchFamily="34" charset="0"/>
                <a:cs typeface="Arial" panose="020B0604020202020204" pitchFamily="34" charset="0"/>
              </a:rPr>
              <a:t>Looking at what we did previously and what we can do in the future with PL – is there much of a gap? Probably not – no matter how popular it was</a:t>
            </a:r>
          </a:p>
          <a:p>
            <a:endParaRPr lang="en-GB" sz="2500" dirty="0"/>
          </a:p>
          <a:p>
            <a:endParaRPr lang="en-GB" sz="2500" dirty="0"/>
          </a:p>
          <a:p>
            <a:pPr marL="0" indent="0">
              <a:buNone/>
            </a:pPr>
            <a:endParaRPr lang="en-GB" sz="2500" dirty="0"/>
          </a:p>
        </p:txBody>
      </p:sp>
      <p:pic>
        <p:nvPicPr>
          <p:cNvPr id="4" name="Picture 3" descr="A purple and white diamond with white text&#10;&#10;Description automatically generated">
            <a:extLst>
              <a:ext uri="{FF2B5EF4-FFF2-40B4-BE49-F238E27FC236}">
                <a16:creationId xmlns:a16="http://schemas.microsoft.com/office/drawing/2014/main" id="{1C5C0428-8BAB-9C6B-9133-62DA9F6C5161}"/>
              </a:ext>
            </a:extLst>
          </p:cNvPr>
          <p:cNvPicPr>
            <a:picLocks noChangeAspect="1"/>
          </p:cNvPicPr>
          <p:nvPr/>
        </p:nvPicPr>
        <p:blipFill>
          <a:blip r:embed="rId3"/>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31399723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F06AD-6D06-9C80-9EB8-5FAD873D022B}"/>
              </a:ext>
            </a:extLst>
          </p:cNvPr>
          <p:cNvSpPr>
            <a:spLocks noGrp="1"/>
          </p:cNvSpPr>
          <p:nvPr>
            <p:ph type="title"/>
          </p:nvPr>
        </p:nvSpPr>
        <p:spPr/>
        <p:txBody>
          <a:bodyPr/>
          <a:lstStyle/>
          <a:p>
            <a:r>
              <a:rPr lang="en-GB" dirty="0">
                <a:solidFill>
                  <a:schemeClr val="accent6">
                    <a:lumMod val="75000"/>
                  </a:schemeClr>
                </a:solidFill>
              </a:rPr>
              <a:t>Fitting with what your schools want (or helping them know!)</a:t>
            </a:r>
          </a:p>
        </p:txBody>
      </p:sp>
      <p:sp>
        <p:nvSpPr>
          <p:cNvPr id="3" name="Content Placeholder 2">
            <a:extLst>
              <a:ext uri="{FF2B5EF4-FFF2-40B4-BE49-F238E27FC236}">
                <a16:creationId xmlns:a16="http://schemas.microsoft.com/office/drawing/2014/main" id="{D6D6D6F1-EECE-51DC-EBC6-728CF1D9C16E}"/>
              </a:ext>
            </a:extLst>
          </p:cNvPr>
          <p:cNvSpPr>
            <a:spLocks noGrp="1"/>
          </p:cNvSpPr>
          <p:nvPr>
            <p:ph idx="1"/>
          </p:nvPr>
        </p:nvSpPr>
        <p:spPr/>
        <p:txBody>
          <a:bodyPr>
            <a:normAutofit/>
          </a:bodyPr>
          <a:lstStyle/>
          <a:p>
            <a:r>
              <a:rPr lang="en-GB" sz="2500" dirty="0">
                <a:latin typeface="Arial" panose="020B0604020202020204" pitchFamily="34" charset="0"/>
                <a:cs typeface="Arial" panose="020B0604020202020204" pitchFamily="34" charset="0"/>
              </a:rPr>
              <a:t>When you ask school leaders what they want, the answer is often ‘what we have now’</a:t>
            </a:r>
          </a:p>
          <a:p>
            <a:r>
              <a:rPr lang="en-GB" sz="2500" dirty="0">
                <a:latin typeface="Arial" panose="020B0604020202020204" pitchFamily="34" charset="0"/>
                <a:cs typeface="Arial" panose="020B0604020202020204" pitchFamily="34" charset="0"/>
              </a:rPr>
              <a:t>Busy people with many other responsibilities</a:t>
            </a:r>
          </a:p>
          <a:p>
            <a:r>
              <a:rPr lang="en-GB" sz="2500" dirty="0">
                <a:latin typeface="Arial" panose="020B0604020202020204" pitchFamily="34" charset="0"/>
                <a:cs typeface="Arial" panose="020B0604020202020204" pitchFamily="34" charset="0"/>
              </a:rPr>
              <a:t>Don’t be guided by their lack of time to consider and respond</a:t>
            </a:r>
          </a:p>
          <a:p>
            <a:r>
              <a:rPr lang="en-GB" sz="2500" dirty="0">
                <a:latin typeface="Arial" panose="020B0604020202020204" pitchFamily="34" charset="0"/>
                <a:cs typeface="Arial" panose="020B0604020202020204" pitchFamily="34" charset="0"/>
              </a:rPr>
              <a:t>Try to find champions who are interested in data and can help guide your offering, how to present it and even help sell the benefits to counterparts in other schools</a:t>
            </a:r>
          </a:p>
          <a:p>
            <a:pPr marL="0" indent="0">
              <a:buNone/>
            </a:pPr>
            <a:endParaRPr lang="en-GB" sz="2500" dirty="0">
              <a:latin typeface="Arial" panose="020B0604020202020204" pitchFamily="34" charset="0"/>
              <a:cs typeface="Arial" panose="020B0604020202020204" pitchFamily="34" charset="0"/>
            </a:endParaRPr>
          </a:p>
          <a:p>
            <a:endParaRPr lang="en-GB" sz="2500" dirty="0"/>
          </a:p>
          <a:p>
            <a:endParaRPr lang="en-GB" sz="2500" dirty="0"/>
          </a:p>
          <a:p>
            <a:pPr marL="0" indent="0">
              <a:buNone/>
            </a:pPr>
            <a:endParaRPr lang="en-GB" sz="2500" dirty="0"/>
          </a:p>
        </p:txBody>
      </p:sp>
      <p:pic>
        <p:nvPicPr>
          <p:cNvPr id="4" name="Picture 3" descr="A purple and white diamond with white text&#10;&#10;Description automatically generated">
            <a:extLst>
              <a:ext uri="{FF2B5EF4-FFF2-40B4-BE49-F238E27FC236}">
                <a16:creationId xmlns:a16="http://schemas.microsoft.com/office/drawing/2014/main" id="{10F549D3-7D30-7789-5051-4F5CA59CFAF5}"/>
              </a:ext>
            </a:extLst>
          </p:cNvPr>
          <p:cNvPicPr>
            <a:picLocks noChangeAspect="1"/>
          </p:cNvPicPr>
          <p:nvPr/>
        </p:nvPicPr>
        <p:blipFill>
          <a:blip r:embed="rId3"/>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1940126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F06AD-6D06-9C80-9EB8-5FAD873D022B}"/>
              </a:ext>
            </a:extLst>
          </p:cNvPr>
          <p:cNvSpPr>
            <a:spLocks noGrp="1"/>
          </p:cNvSpPr>
          <p:nvPr>
            <p:ph type="title"/>
          </p:nvPr>
        </p:nvSpPr>
        <p:spPr/>
        <p:txBody>
          <a:bodyPr/>
          <a:lstStyle/>
          <a:p>
            <a:r>
              <a:rPr lang="en-GB" dirty="0">
                <a:solidFill>
                  <a:schemeClr val="accent6">
                    <a:lumMod val="75000"/>
                  </a:schemeClr>
                </a:solidFill>
              </a:rPr>
              <a:t>What Perspective Lite offers</a:t>
            </a:r>
          </a:p>
        </p:txBody>
      </p:sp>
      <p:sp>
        <p:nvSpPr>
          <p:cNvPr id="3" name="Content Placeholder 2">
            <a:extLst>
              <a:ext uri="{FF2B5EF4-FFF2-40B4-BE49-F238E27FC236}">
                <a16:creationId xmlns:a16="http://schemas.microsoft.com/office/drawing/2014/main" id="{D6D6D6F1-EECE-51DC-EBC6-728CF1D9C16E}"/>
              </a:ext>
            </a:extLst>
          </p:cNvPr>
          <p:cNvSpPr>
            <a:spLocks noGrp="1"/>
          </p:cNvSpPr>
          <p:nvPr>
            <p:ph idx="1"/>
          </p:nvPr>
        </p:nvSpPr>
        <p:spPr/>
        <p:txBody>
          <a:bodyPr>
            <a:normAutofit fontScale="92500" lnSpcReduction="10000"/>
          </a:bodyPr>
          <a:lstStyle/>
          <a:p>
            <a:r>
              <a:rPr lang="en-GB" sz="2500" b="1" dirty="0">
                <a:latin typeface="Arial" panose="020B0604020202020204" pitchFamily="34" charset="0"/>
                <a:cs typeface="Arial" panose="020B0604020202020204" pitchFamily="34" charset="0"/>
              </a:rPr>
              <a:t>Training and support – build it into the offer. It is your sales &amp; marketing opportunity</a:t>
            </a:r>
          </a:p>
          <a:p>
            <a:pPr lvl="1"/>
            <a:r>
              <a:rPr lang="en-GB" sz="2500" dirty="0">
                <a:latin typeface="Arial" panose="020B0604020202020204" pitchFamily="34" charset="0"/>
                <a:cs typeface="Arial" panose="020B0604020202020204" pitchFamily="34" charset="0"/>
              </a:rPr>
              <a:t>Be very aware of churn of school leaders within (and between) academic years can be high</a:t>
            </a:r>
          </a:p>
          <a:p>
            <a:pPr lvl="1"/>
            <a:r>
              <a:rPr lang="en-GB" sz="2500" dirty="0">
                <a:latin typeface="Arial" panose="020B0604020202020204" pitchFamily="34" charset="0"/>
                <a:cs typeface="Arial" panose="020B0604020202020204" pitchFamily="34" charset="0"/>
              </a:rPr>
              <a:t>Widening the pool of users in schools – help them see why that is useful – builds support for your offering in school</a:t>
            </a:r>
          </a:p>
          <a:p>
            <a:pPr lvl="1"/>
            <a:r>
              <a:rPr lang="en-GB" sz="2500" dirty="0">
                <a:latin typeface="Arial" panose="020B0604020202020204" pitchFamily="34" charset="0"/>
                <a:cs typeface="Arial" panose="020B0604020202020204" pitchFamily="34" charset="0"/>
              </a:rPr>
              <a:t>Make it a solution to a challenge, not just a chore to be looked at once a year</a:t>
            </a:r>
          </a:p>
          <a:p>
            <a:r>
              <a:rPr lang="en-GB" sz="2500" dirty="0">
                <a:latin typeface="Arial" panose="020B0604020202020204" pitchFamily="34" charset="0"/>
                <a:cs typeface="Arial" panose="020B0604020202020204" pitchFamily="34" charset="0"/>
              </a:rPr>
              <a:t>Look at usage figures, target schools signed up but not using PL for additional support as well as schools with new leaders</a:t>
            </a:r>
          </a:p>
          <a:p>
            <a:endParaRPr lang="en-GB" sz="2500" dirty="0"/>
          </a:p>
          <a:p>
            <a:endParaRPr lang="en-GB" sz="2500" dirty="0"/>
          </a:p>
          <a:p>
            <a:pPr marL="0" indent="0">
              <a:buNone/>
            </a:pPr>
            <a:endParaRPr lang="en-GB" sz="2500" dirty="0"/>
          </a:p>
        </p:txBody>
      </p:sp>
      <p:pic>
        <p:nvPicPr>
          <p:cNvPr id="4" name="Picture 3" descr="A purple and white diamond with white text&#10;&#10;Description automatically generated">
            <a:extLst>
              <a:ext uri="{FF2B5EF4-FFF2-40B4-BE49-F238E27FC236}">
                <a16:creationId xmlns:a16="http://schemas.microsoft.com/office/drawing/2014/main" id="{FCFBB4A6-75E6-CCC4-6C65-0F5E539D9E24}"/>
              </a:ext>
            </a:extLst>
          </p:cNvPr>
          <p:cNvPicPr>
            <a:picLocks noChangeAspect="1"/>
          </p:cNvPicPr>
          <p:nvPr/>
        </p:nvPicPr>
        <p:blipFill>
          <a:blip r:embed="rId3"/>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2124659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8C359-E865-A2C2-A901-F011B2F5BB8B}"/>
              </a:ext>
            </a:extLst>
          </p:cNvPr>
          <p:cNvSpPr>
            <a:spLocks noGrp="1"/>
          </p:cNvSpPr>
          <p:nvPr>
            <p:ph type="title"/>
          </p:nvPr>
        </p:nvSpPr>
        <p:spPr/>
        <p:txBody>
          <a:bodyPr/>
          <a:lstStyle/>
          <a:p>
            <a:r>
              <a:rPr lang="en-GB" dirty="0">
                <a:solidFill>
                  <a:schemeClr val="accent6">
                    <a:lumMod val="75000"/>
                  </a:schemeClr>
                </a:solidFill>
              </a:rPr>
              <a:t>Angel Solutions support for Perspective Lite</a:t>
            </a:r>
          </a:p>
        </p:txBody>
      </p:sp>
      <p:sp>
        <p:nvSpPr>
          <p:cNvPr id="3" name="Content Placeholder 2">
            <a:extLst>
              <a:ext uri="{FF2B5EF4-FFF2-40B4-BE49-F238E27FC236}">
                <a16:creationId xmlns:a16="http://schemas.microsoft.com/office/drawing/2014/main" id="{A24A8A5A-4DFF-C0B5-EC24-D692BDC8EE2E}"/>
              </a:ext>
            </a:extLst>
          </p:cNvPr>
          <p:cNvSpPr>
            <a:spLocks noGrp="1"/>
          </p:cNvSpPr>
          <p:nvPr>
            <p:ph idx="1"/>
          </p:nvPr>
        </p:nvSpPr>
        <p:spPr/>
        <p:txBody>
          <a:bodyPr/>
          <a:lstStyle/>
          <a:p>
            <a:r>
              <a:rPr lang="en-GB" sz="2500" dirty="0">
                <a:latin typeface="Arial" panose="020B0604020202020204" pitchFamily="34" charset="0"/>
                <a:cs typeface="Arial" panose="020B0604020202020204" pitchFamily="34" charset="0"/>
              </a:rPr>
              <a:t>Angel Solutions will shortly be running a Perspective Lite Showcase for LAs who wish to start to provide Perspective to their schools or wish to refresh knowledge / re-launch</a:t>
            </a:r>
          </a:p>
          <a:p>
            <a:r>
              <a:rPr lang="en-GB" sz="2500" dirty="0">
                <a:latin typeface="Arial" panose="020B0604020202020204" pitchFamily="34" charset="0"/>
                <a:cs typeface="Arial" panose="020B0604020202020204" pitchFamily="34" charset="0"/>
              </a:rPr>
              <a:t>Date &amp; Time: 12</a:t>
            </a:r>
            <a:r>
              <a:rPr lang="en-GB" sz="2500" baseline="30000" dirty="0">
                <a:latin typeface="Arial" panose="020B0604020202020204" pitchFamily="34" charset="0"/>
                <a:cs typeface="Arial" panose="020B0604020202020204" pitchFamily="34" charset="0"/>
              </a:rPr>
              <a:t>th</a:t>
            </a:r>
            <a:r>
              <a:rPr lang="en-GB" sz="2500" dirty="0">
                <a:latin typeface="Arial" panose="020B0604020202020204" pitchFamily="34" charset="0"/>
                <a:cs typeface="Arial" panose="020B0604020202020204" pitchFamily="34" charset="0"/>
              </a:rPr>
              <a:t> October 9:30 to 10:30</a:t>
            </a:r>
          </a:p>
          <a:p>
            <a:r>
              <a:rPr lang="en-GB" sz="2500" dirty="0">
                <a:latin typeface="Arial" panose="020B0604020202020204" pitchFamily="34" charset="0"/>
                <a:cs typeface="Arial" panose="020B0604020202020204" pitchFamily="34" charset="0"/>
              </a:rPr>
              <a:t>Check with Angel for booking link</a:t>
            </a:r>
          </a:p>
          <a:p>
            <a:endParaRPr lang="en-GB" dirty="0"/>
          </a:p>
          <a:p>
            <a:pPr marL="0" indent="0">
              <a:buNone/>
            </a:pPr>
            <a:endParaRPr lang="en-GB" dirty="0"/>
          </a:p>
        </p:txBody>
      </p:sp>
      <p:pic>
        <p:nvPicPr>
          <p:cNvPr id="4" name="Picture 3" descr="A purple and white diamond with white text&#10;&#10;Description automatically generated">
            <a:extLst>
              <a:ext uri="{FF2B5EF4-FFF2-40B4-BE49-F238E27FC236}">
                <a16:creationId xmlns:a16="http://schemas.microsoft.com/office/drawing/2014/main" id="{7A8C3A50-C02E-F363-4FAE-C5B2C39A11B1}"/>
              </a:ext>
            </a:extLst>
          </p:cNvPr>
          <p:cNvPicPr>
            <a:picLocks noChangeAspect="1"/>
          </p:cNvPicPr>
          <p:nvPr/>
        </p:nvPicPr>
        <p:blipFill>
          <a:blip r:embed="rId2"/>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35440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D300F-17C6-B315-F277-A89486B87F25}"/>
              </a:ext>
            </a:extLst>
          </p:cNvPr>
          <p:cNvSpPr>
            <a:spLocks noGrp="1"/>
          </p:cNvSpPr>
          <p:nvPr>
            <p:ph type="ctrTitle"/>
          </p:nvPr>
        </p:nvSpPr>
        <p:spPr>
          <a:xfrm>
            <a:off x="1124607" y="2404534"/>
            <a:ext cx="8149396" cy="1646302"/>
          </a:xfrm>
        </p:spPr>
        <p:txBody>
          <a:bodyPr/>
          <a:lstStyle/>
          <a:p>
            <a:r>
              <a:rPr lang="en-GB" dirty="0">
                <a:solidFill>
                  <a:schemeClr val="accent6">
                    <a:lumMod val="75000"/>
                  </a:schemeClr>
                </a:solidFill>
              </a:rPr>
              <a:t>NCER – Traded Service Forum</a:t>
            </a:r>
          </a:p>
        </p:txBody>
      </p:sp>
      <p:sp>
        <p:nvSpPr>
          <p:cNvPr id="3" name="Subtitle 2">
            <a:extLst>
              <a:ext uri="{FF2B5EF4-FFF2-40B4-BE49-F238E27FC236}">
                <a16:creationId xmlns:a16="http://schemas.microsoft.com/office/drawing/2014/main" id="{3036F4D8-B200-8ABC-6996-2E8A17EBBE99}"/>
              </a:ext>
            </a:extLst>
          </p:cNvPr>
          <p:cNvSpPr>
            <a:spLocks noGrp="1"/>
          </p:cNvSpPr>
          <p:nvPr>
            <p:ph type="subTitle" idx="1"/>
          </p:nvPr>
        </p:nvSpPr>
        <p:spPr>
          <a:xfrm>
            <a:off x="441434" y="4050833"/>
            <a:ext cx="8832569" cy="1096899"/>
          </a:xfrm>
        </p:spPr>
        <p:txBody>
          <a:bodyPr>
            <a:noAutofit/>
          </a:bodyPr>
          <a:lstStyle/>
          <a:p>
            <a:r>
              <a:rPr lang="en-GB" sz="2500" dirty="0">
                <a:latin typeface="Arial" panose="020B0604020202020204" pitchFamily="34" charset="0"/>
                <a:cs typeface="Arial" panose="020B0604020202020204" pitchFamily="34" charset="0"/>
              </a:rPr>
              <a:t>Perspective Lite as the basis of a LA Data Traded Service</a:t>
            </a:r>
          </a:p>
          <a:p>
            <a:r>
              <a:rPr lang="en-GB" sz="2500" dirty="0">
                <a:latin typeface="Arial" panose="020B0604020202020204" pitchFamily="34" charset="0"/>
                <a:cs typeface="Arial" panose="020B0604020202020204" pitchFamily="34" charset="0"/>
              </a:rPr>
              <a:t>Sharing experiences, strategies and answering questions</a:t>
            </a:r>
          </a:p>
          <a:p>
            <a:endParaRPr lang="en-GB" sz="2500" dirty="0">
              <a:latin typeface="Arial" panose="020B0604020202020204" pitchFamily="34" charset="0"/>
              <a:cs typeface="Arial" panose="020B0604020202020204" pitchFamily="34" charset="0"/>
            </a:endParaRPr>
          </a:p>
          <a:p>
            <a:r>
              <a:rPr lang="en-GB" sz="2500" dirty="0">
                <a:solidFill>
                  <a:schemeClr val="tx1"/>
                </a:solidFill>
                <a:latin typeface="Arial" panose="020B0604020202020204" pitchFamily="34" charset="0"/>
                <a:cs typeface="Arial" panose="020B0604020202020204" pitchFamily="34" charset="0"/>
              </a:rPr>
              <a:t>Paul Caladine – NCER Technical Support Director / </a:t>
            </a:r>
          </a:p>
          <a:p>
            <a:r>
              <a:rPr lang="en-GB" sz="2500" dirty="0">
                <a:solidFill>
                  <a:schemeClr val="tx1"/>
                </a:solidFill>
                <a:latin typeface="Arial" panose="020B0604020202020204" pitchFamily="34" charset="0"/>
                <a:cs typeface="Arial" panose="020B0604020202020204" pitchFamily="34" charset="0"/>
              </a:rPr>
              <a:t>Kirklees Council</a:t>
            </a:r>
          </a:p>
        </p:txBody>
      </p:sp>
      <p:pic>
        <p:nvPicPr>
          <p:cNvPr id="5" name="Picture 4" descr="A purple and white diamond with white text&#10;&#10;Description automatically generated">
            <a:extLst>
              <a:ext uri="{FF2B5EF4-FFF2-40B4-BE49-F238E27FC236}">
                <a16:creationId xmlns:a16="http://schemas.microsoft.com/office/drawing/2014/main" id="{986EC243-6357-429E-5666-D23150FFF166}"/>
              </a:ext>
            </a:extLst>
          </p:cNvPr>
          <p:cNvPicPr>
            <a:picLocks noChangeAspect="1"/>
          </p:cNvPicPr>
          <p:nvPr/>
        </p:nvPicPr>
        <p:blipFill>
          <a:blip r:embed="rId2"/>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28197696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D300F-17C6-B315-F277-A89486B87F25}"/>
              </a:ext>
            </a:extLst>
          </p:cNvPr>
          <p:cNvSpPr>
            <a:spLocks noGrp="1"/>
          </p:cNvSpPr>
          <p:nvPr>
            <p:ph type="ctrTitle"/>
          </p:nvPr>
        </p:nvSpPr>
        <p:spPr/>
        <p:txBody>
          <a:bodyPr/>
          <a:lstStyle/>
          <a:p>
            <a:r>
              <a:rPr lang="en-GB" dirty="0">
                <a:solidFill>
                  <a:schemeClr val="accent6">
                    <a:lumMod val="75000"/>
                  </a:schemeClr>
                </a:solidFill>
              </a:rPr>
              <a:t>Pricing models and considerations</a:t>
            </a:r>
          </a:p>
        </p:txBody>
      </p:sp>
      <p:pic>
        <p:nvPicPr>
          <p:cNvPr id="3" name="Picture 2" descr="A purple and white diamond with white text&#10;&#10;Description automatically generated">
            <a:extLst>
              <a:ext uri="{FF2B5EF4-FFF2-40B4-BE49-F238E27FC236}">
                <a16:creationId xmlns:a16="http://schemas.microsoft.com/office/drawing/2014/main" id="{AADAFFE4-16A7-9A5A-0A4C-CFA5C34B1DBD}"/>
              </a:ext>
            </a:extLst>
          </p:cNvPr>
          <p:cNvPicPr>
            <a:picLocks noChangeAspect="1"/>
          </p:cNvPicPr>
          <p:nvPr/>
        </p:nvPicPr>
        <p:blipFill>
          <a:blip r:embed="rId2"/>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7225091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F06AD-6D06-9C80-9EB8-5FAD873D022B}"/>
              </a:ext>
            </a:extLst>
          </p:cNvPr>
          <p:cNvSpPr>
            <a:spLocks noGrp="1"/>
          </p:cNvSpPr>
          <p:nvPr>
            <p:ph type="title"/>
          </p:nvPr>
        </p:nvSpPr>
        <p:spPr/>
        <p:txBody>
          <a:bodyPr/>
          <a:lstStyle/>
          <a:p>
            <a:r>
              <a:rPr lang="en-GB" dirty="0">
                <a:solidFill>
                  <a:schemeClr val="accent6">
                    <a:lumMod val="75000"/>
                  </a:schemeClr>
                </a:solidFill>
              </a:rPr>
              <a:t>Pricing Models</a:t>
            </a:r>
          </a:p>
        </p:txBody>
      </p:sp>
      <p:sp>
        <p:nvSpPr>
          <p:cNvPr id="3" name="Content Placeholder 2">
            <a:extLst>
              <a:ext uri="{FF2B5EF4-FFF2-40B4-BE49-F238E27FC236}">
                <a16:creationId xmlns:a16="http://schemas.microsoft.com/office/drawing/2014/main" id="{D6D6D6F1-EECE-51DC-EBC6-728CF1D9C16E}"/>
              </a:ext>
            </a:extLst>
          </p:cNvPr>
          <p:cNvSpPr>
            <a:spLocks noGrp="1"/>
          </p:cNvSpPr>
          <p:nvPr>
            <p:ph idx="1"/>
          </p:nvPr>
        </p:nvSpPr>
        <p:spPr>
          <a:xfrm>
            <a:off x="677334" y="1471448"/>
            <a:ext cx="8596668" cy="4566745"/>
          </a:xfrm>
        </p:spPr>
        <p:txBody>
          <a:bodyPr>
            <a:noAutofit/>
          </a:bodyPr>
          <a:lstStyle/>
          <a:p>
            <a:r>
              <a:rPr lang="en-GB" sz="2500" dirty="0">
                <a:latin typeface="Arial" panose="020B0604020202020204" pitchFamily="34" charset="0"/>
                <a:cs typeface="Arial" panose="020B0604020202020204" pitchFamily="34" charset="0"/>
              </a:rPr>
              <a:t>Will not tell you what you should charge – every LA is different but some advice about how you make that decision…</a:t>
            </a:r>
          </a:p>
          <a:p>
            <a:r>
              <a:rPr lang="en-GB" sz="2500" dirty="0">
                <a:latin typeface="Arial" panose="020B0604020202020204" pitchFamily="34" charset="0"/>
                <a:cs typeface="Arial" panose="020B0604020202020204" pitchFamily="34" charset="0"/>
              </a:rPr>
              <a:t>Look initially at the make-up of your LA – what is your </a:t>
            </a:r>
            <a:r>
              <a:rPr lang="en-GB" sz="2500" i="1" dirty="0">
                <a:latin typeface="Arial" panose="020B0604020202020204" pitchFamily="34" charset="0"/>
                <a:cs typeface="Arial" panose="020B0604020202020204" pitchFamily="34" charset="0"/>
              </a:rPr>
              <a:t>realistic</a:t>
            </a:r>
            <a:r>
              <a:rPr lang="en-GB" sz="2500" dirty="0">
                <a:latin typeface="Arial" panose="020B0604020202020204" pitchFamily="34" charset="0"/>
                <a:cs typeface="Arial" panose="020B0604020202020204" pitchFamily="34" charset="0"/>
              </a:rPr>
              <a:t> total addressable market?</a:t>
            </a:r>
          </a:p>
          <a:p>
            <a:pPr lvl="1"/>
            <a:r>
              <a:rPr lang="en-GB" sz="2500" b="1" dirty="0">
                <a:latin typeface="Arial" panose="020B0604020202020204" pitchFamily="34" charset="0"/>
                <a:cs typeface="Arial" panose="020B0604020202020204" pitchFamily="34" charset="0"/>
              </a:rPr>
              <a:t>Infant schools </a:t>
            </a:r>
            <a:r>
              <a:rPr lang="en-GB" sz="2500" dirty="0">
                <a:latin typeface="Arial" panose="020B0604020202020204" pitchFamily="34" charset="0"/>
                <a:cs typeface="Arial" panose="020B0604020202020204" pitchFamily="34" charset="0"/>
              </a:rPr>
              <a:t>– (now no KS1)</a:t>
            </a:r>
          </a:p>
          <a:p>
            <a:pPr lvl="1"/>
            <a:r>
              <a:rPr lang="en-GB" sz="2500" b="1" dirty="0">
                <a:latin typeface="Arial" panose="020B0604020202020204" pitchFamily="34" charset="0"/>
                <a:cs typeface="Arial" panose="020B0604020202020204" pitchFamily="34" charset="0"/>
              </a:rPr>
              <a:t>Special schools </a:t>
            </a:r>
            <a:r>
              <a:rPr lang="en-GB" sz="2500" dirty="0">
                <a:latin typeface="Arial" panose="020B0604020202020204" pitchFamily="34" charset="0"/>
                <a:cs typeface="Arial" panose="020B0604020202020204" pitchFamily="34" charset="0"/>
              </a:rPr>
              <a:t>– (probably low engagement in assessment results)</a:t>
            </a:r>
          </a:p>
          <a:p>
            <a:pPr lvl="1"/>
            <a:r>
              <a:rPr lang="en-GB" sz="2500" b="1" dirty="0">
                <a:latin typeface="Arial" panose="020B0604020202020204" pitchFamily="34" charset="0"/>
                <a:cs typeface="Arial" panose="020B0604020202020204" pitchFamily="34" charset="0"/>
              </a:rPr>
              <a:t>Through schools </a:t>
            </a:r>
            <a:r>
              <a:rPr lang="en-GB" sz="2500" dirty="0">
                <a:latin typeface="Arial" panose="020B0604020202020204" pitchFamily="34" charset="0"/>
                <a:cs typeface="Arial" panose="020B0604020202020204" pitchFamily="34" charset="0"/>
              </a:rPr>
              <a:t>– (primary vs. secondary decision makers)</a:t>
            </a:r>
          </a:p>
          <a:p>
            <a:pPr lvl="1"/>
            <a:r>
              <a:rPr lang="en-GB" sz="2500" dirty="0">
                <a:latin typeface="Arial" panose="020B0604020202020204" pitchFamily="34" charset="0"/>
                <a:cs typeface="Arial" panose="020B0604020202020204" pitchFamily="34" charset="0"/>
              </a:rPr>
              <a:t>Do your secondary schools feel they ‘need’ Perspective Lite? </a:t>
            </a:r>
          </a:p>
        </p:txBody>
      </p:sp>
      <p:pic>
        <p:nvPicPr>
          <p:cNvPr id="4" name="Picture 3" descr="A purple and white diamond with white text&#10;&#10;Description automatically generated">
            <a:extLst>
              <a:ext uri="{FF2B5EF4-FFF2-40B4-BE49-F238E27FC236}">
                <a16:creationId xmlns:a16="http://schemas.microsoft.com/office/drawing/2014/main" id="{943624B2-CEE7-17FE-360B-F6B3927FF2E7}"/>
              </a:ext>
            </a:extLst>
          </p:cNvPr>
          <p:cNvPicPr>
            <a:picLocks noChangeAspect="1"/>
          </p:cNvPicPr>
          <p:nvPr/>
        </p:nvPicPr>
        <p:blipFill>
          <a:blip r:embed="rId2"/>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3744507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F06AD-6D06-9C80-9EB8-5FAD873D022B}"/>
              </a:ext>
            </a:extLst>
          </p:cNvPr>
          <p:cNvSpPr>
            <a:spLocks noGrp="1"/>
          </p:cNvSpPr>
          <p:nvPr>
            <p:ph type="title"/>
          </p:nvPr>
        </p:nvSpPr>
        <p:spPr/>
        <p:txBody>
          <a:bodyPr/>
          <a:lstStyle/>
          <a:p>
            <a:r>
              <a:rPr lang="en-GB" dirty="0">
                <a:solidFill>
                  <a:schemeClr val="accent6">
                    <a:lumMod val="75000"/>
                  </a:schemeClr>
                </a:solidFill>
              </a:rPr>
              <a:t>Pricing Models</a:t>
            </a:r>
          </a:p>
        </p:txBody>
      </p:sp>
      <p:sp>
        <p:nvSpPr>
          <p:cNvPr id="3" name="Content Placeholder 2">
            <a:extLst>
              <a:ext uri="{FF2B5EF4-FFF2-40B4-BE49-F238E27FC236}">
                <a16:creationId xmlns:a16="http://schemas.microsoft.com/office/drawing/2014/main" id="{D6D6D6F1-EECE-51DC-EBC6-728CF1D9C16E}"/>
              </a:ext>
            </a:extLst>
          </p:cNvPr>
          <p:cNvSpPr>
            <a:spLocks noGrp="1"/>
          </p:cNvSpPr>
          <p:nvPr>
            <p:ph idx="1"/>
          </p:nvPr>
        </p:nvSpPr>
        <p:spPr>
          <a:xfrm>
            <a:off x="677334" y="1681655"/>
            <a:ext cx="8596668" cy="4566745"/>
          </a:xfrm>
        </p:spPr>
        <p:txBody>
          <a:bodyPr>
            <a:normAutofit/>
          </a:bodyPr>
          <a:lstStyle/>
          <a:p>
            <a:r>
              <a:rPr lang="en-GB" sz="2500" dirty="0">
                <a:latin typeface="Arial" panose="020B0604020202020204" pitchFamily="34" charset="0"/>
                <a:cs typeface="Arial" panose="020B0604020202020204" pitchFamily="34" charset="0"/>
              </a:rPr>
              <a:t>What does that leave you with? A larger no of schools does allow you more options as the LA resource overheads for PL are similar no matter the LA size</a:t>
            </a:r>
          </a:p>
          <a:p>
            <a:r>
              <a:rPr lang="en-GB" sz="2500" dirty="0">
                <a:latin typeface="Arial" panose="020B0604020202020204" pitchFamily="34" charset="0"/>
                <a:cs typeface="Arial" panose="020B0604020202020204" pitchFamily="34" charset="0"/>
              </a:rPr>
              <a:t>What size are your schools – how does that affect their ability to pay? (larger schools have more funding)</a:t>
            </a:r>
          </a:p>
          <a:p>
            <a:r>
              <a:rPr lang="en-GB" sz="2500" dirty="0">
                <a:latin typeface="Arial" panose="020B0604020202020204" pitchFamily="34" charset="0"/>
                <a:cs typeface="Arial" panose="020B0604020202020204" pitchFamily="34" charset="0"/>
              </a:rPr>
              <a:t>The public good and considering what costs you are trying to cover – is more coverage better at lower price better than the reverse?</a:t>
            </a:r>
          </a:p>
          <a:p>
            <a:r>
              <a:rPr lang="en-GB" sz="2500" dirty="0">
                <a:latin typeface="Arial" panose="020B0604020202020204" pitchFamily="34" charset="0"/>
                <a:cs typeface="Arial" panose="020B0604020202020204" pitchFamily="34" charset="0"/>
              </a:rPr>
              <a:t>Can you ask schools pay higher amounts to cover additional costs in the LA? </a:t>
            </a:r>
            <a:r>
              <a:rPr lang="en-GB" sz="2500" i="1" dirty="0">
                <a:latin typeface="Arial" panose="020B0604020202020204" pitchFamily="34" charset="0"/>
                <a:cs typeface="Arial" panose="020B0604020202020204" pitchFamily="34" charset="0"/>
              </a:rPr>
              <a:t>Should you</a:t>
            </a:r>
            <a:r>
              <a:rPr lang="en-GB" sz="2500" dirty="0">
                <a:latin typeface="Arial" panose="020B0604020202020204" pitchFamily="34" charset="0"/>
                <a:cs typeface="Arial" panose="020B0604020202020204" pitchFamily="34" charset="0"/>
              </a:rPr>
              <a:t>?</a:t>
            </a:r>
          </a:p>
        </p:txBody>
      </p:sp>
      <p:pic>
        <p:nvPicPr>
          <p:cNvPr id="4" name="Picture 3" descr="A purple and white diamond with white text&#10;&#10;Description automatically generated">
            <a:extLst>
              <a:ext uri="{FF2B5EF4-FFF2-40B4-BE49-F238E27FC236}">
                <a16:creationId xmlns:a16="http://schemas.microsoft.com/office/drawing/2014/main" id="{C48863F7-67B0-F280-63AF-35E30B6789ED}"/>
              </a:ext>
            </a:extLst>
          </p:cNvPr>
          <p:cNvPicPr>
            <a:picLocks noChangeAspect="1"/>
          </p:cNvPicPr>
          <p:nvPr/>
        </p:nvPicPr>
        <p:blipFill>
          <a:blip r:embed="rId2"/>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1799474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F06AD-6D06-9C80-9EB8-5FAD873D022B}"/>
              </a:ext>
            </a:extLst>
          </p:cNvPr>
          <p:cNvSpPr>
            <a:spLocks noGrp="1"/>
          </p:cNvSpPr>
          <p:nvPr>
            <p:ph type="title"/>
          </p:nvPr>
        </p:nvSpPr>
        <p:spPr/>
        <p:txBody>
          <a:bodyPr/>
          <a:lstStyle/>
          <a:p>
            <a:r>
              <a:rPr lang="en-GB" dirty="0">
                <a:solidFill>
                  <a:schemeClr val="accent6">
                    <a:lumMod val="75000"/>
                  </a:schemeClr>
                </a:solidFill>
              </a:rPr>
              <a:t>Pricing Models</a:t>
            </a:r>
          </a:p>
        </p:txBody>
      </p:sp>
      <p:sp>
        <p:nvSpPr>
          <p:cNvPr id="3" name="Content Placeholder 2">
            <a:extLst>
              <a:ext uri="{FF2B5EF4-FFF2-40B4-BE49-F238E27FC236}">
                <a16:creationId xmlns:a16="http://schemas.microsoft.com/office/drawing/2014/main" id="{D6D6D6F1-EECE-51DC-EBC6-728CF1D9C16E}"/>
              </a:ext>
            </a:extLst>
          </p:cNvPr>
          <p:cNvSpPr>
            <a:spLocks noGrp="1"/>
          </p:cNvSpPr>
          <p:nvPr>
            <p:ph idx="1"/>
          </p:nvPr>
        </p:nvSpPr>
        <p:spPr/>
        <p:txBody>
          <a:bodyPr>
            <a:normAutofit/>
          </a:bodyPr>
          <a:lstStyle/>
          <a:p>
            <a:r>
              <a:rPr lang="en-GB" sz="2500" b="1" dirty="0">
                <a:latin typeface="Arial" panose="020B0604020202020204" pitchFamily="34" charset="0"/>
                <a:cs typeface="Arial" panose="020B0604020202020204" pitchFamily="34" charset="0"/>
              </a:rPr>
              <a:t>Flat fees</a:t>
            </a:r>
          </a:p>
          <a:p>
            <a:pPr lvl="1"/>
            <a:r>
              <a:rPr lang="en-GB" sz="2500" dirty="0">
                <a:latin typeface="Arial" panose="020B0604020202020204" pitchFamily="34" charset="0"/>
                <a:cs typeface="Arial" panose="020B0604020202020204" pitchFamily="34" charset="0"/>
              </a:rPr>
              <a:t>Nominal</a:t>
            </a:r>
          </a:p>
          <a:p>
            <a:pPr lvl="1"/>
            <a:r>
              <a:rPr lang="en-GB" sz="2500" dirty="0">
                <a:latin typeface="Arial" panose="020B0604020202020204" pitchFamily="34" charset="0"/>
                <a:cs typeface="Arial" panose="020B0604020202020204" pitchFamily="34" charset="0"/>
              </a:rPr>
              <a:t>Substantial</a:t>
            </a:r>
          </a:p>
          <a:p>
            <a:r>
              <a:rPr lang="en-GB" sz="2500" b="1" dirty="0">
                <a:latin typeface="Arial" panose="020B0604020202020204" pitchFamily="34" charset="0"/>
                <a:cs typeface="Arial" panose="020B0604020202020204" pitchFamily="34" charset="0"/>
              </a:rPr>
              <a:t>Linking to pupil numbers</a:t>
            </a:r>
          </a:p>
          <a:p>
            <a:pPr lvl="1"/>
            <a:r>
              <a:rPr lang="en-GB" sz="2500" dirty="0">
                <a:latin typeface="Arial" panose="020B0604020202020204" pitchFamily="34" charset="0"/>
                <a:cs typeface="Arial" panose="020B0604020202020204" pitchFamily="34" charset="0"/>
              </a:rPr>
              <a:t>Banding</a:t>
            </a:r>
          </a:p>
          <a:p>
            <a:pPr lvl="1"/>
            <a:r>
              <a:rPr lang="en-GB" sz="2500" dirty="0">
                <a:latin typeface="Arial" panose="020B0604020202020204" pitchFamily="34" charset="0"/>
                <a:cs typeface="Arial" panose="020B0604020202020204" pitchFamily="34" charset="0"/>
              </a:rPr>
              <a:t>Per Pupil</a:t>
            </a:r>
          </a:p>
          <a:p>
            <a:r>
              <a:rPr lang="en-GB" sz="2500" b="1" dirty="0">
                <a:latin typeface="Arial" panose="020B0604020202020204" pitchFamily="34" charset="0"/>
                <a:cs typeface="Arial" panose="020B0604020202020204" pitchFamily="34" charset="0"/>
              </a:rPr>
              <a:t>Hybrid models</a:t>
            </a:r>
          </a:p>
          <a:p>
            <a:endParaRPr lang="en-GB" sz="2500" dirty="0"/>
          </a:p>
        </p:txBody>
      </p:sp>
      <p:pic>
        <p:nvPicPr>
          <p:cNvPr id="4" name="Picture 3" descr="A purple and white diamond with white text&#10;&#10;Description automatically generated">
            <a:extLst>
              <a:ext uri="{FF2B5EF4-FFF2-40B4-BE49-F238E27FC236}">
                <a16:creationId xmlns:a16="http://schemas.microsoft.com/office/drawing/2014/main" id="{2D44BD91-20E3-5817-5C30-11D3C7B0BC0C}"/>
              </a:ext>
            </a:extLst>
          </p:cNvPr>
          <p:cNvPicPr>
            <a:picLocks noChangeAspect="1"/>
          </p:cNvPicPr>
          <p:nvPr/>
        </p:nvPicPr>
        <p:blipFill>
          <a:blip r:embed="rId2"/>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678917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2E0E3-3515-21DA-3678-E362B755FE32}"/>
              </a:ext>
            </a:extLst>
          </p:cNvPr>
          <p:cNvSpPr>
            <a:spLocks noGrp="1"/>
          </p:cNvSpPr>
          <p:nvPr>
            <p:ph type="title"/>
          </p:nvPr>
        </p:nvSpPr>
        <p:spPr/>
        <p:txBody>
          <a:bodyPr/>
          <a:lstStyle/>
          <a:p>
            <a:r>
              <a:rPr lang="en-GB" dirty="0">
                <a:solidFill>
                  <a:schemeClr val="accent6">
                    <a:lumMod val="75000"/>
                  </a:schemeClr>
                </a:solidFill>
              </a:rPr>
              <a:t>Note</a:t>
            </a:r>
          </a:p>
        </p:txBody>
      </p:sp>
      <p:sp>
        <p:nvSpPr>
          <p:cNvPr id="3" name="Content Placeholder 2">
            <a:extLst>
              <a:ext uri="{FF2B5EF4-FFF2-40B4-BE49-F238E27FC236}">
                <a16:creationId xmlns:a16="http://schemas.microsoft.com/office/drawing/2014/main" id="{697DB66F-59F6-ADB5-5E7B-4F4DA04C5DBF}"/>
              </a:ext>
            </a:extLst>
          </p:cNvPr>
          <p:cNvSpPr>
            <a:spLocks noGrp="1"/>
          </p:cNvSpPr>
          <p:nvPr>
            <p:ph idx="1"/>
          </p:nvPr>
        </p:nvSpPr>
        <p:spPr/>
        <p:txBody>
          <a:bodyPr>
            <a:normAutofit/>
          </a:bodyPr>
          <a:lstStyle/>
          <a:p>
            <a:r>
              <a:rPr lang="en-GB" sz="2500" dirty="0">
                <a:latin typeface="Arial" panose="020B0604020202020204" pitchFamily="34" charset="0"/>
                <a:cs typeface="Arial" panose="020B0604020202020204" pitchFamily="34" charset="0"/>
              </a:rPr>
              <a:t>In the examples that follow the costs used are just for illustration and simplicity. </a:t>
            </a:r>
          </a:p>
          <a:p>
            <a:r>
              <a:rPr lang="en-GB" sz="2500" dirty="0">
                <a:latin typeface="Arial" panose="020B0604020202020204" pitchFamily="34" charset="0"/>
                <a:cs typeface="Arial" panose="020B0604020202020204" pitchFamily="34" charset="0"/>
              </a:rPr>
              <a:t>They are NOT suggested prices to charge</a:t>
            </a:r>
          </a:p>
          <a:p>
            <a:r>
              <a:rPr lang="en-GB" sz="2500" dirty="0">
                <a:latin typeface="Arial" panose="020B0604020202020204" pitchFamily="34" charset="0"/>
                <a:cs typeface="Arial" panose="020B0604020202020204" pitchFamily="34" charset="0"/>
              </a:rPr>
              <a:t>Sweeping statements about large and small LA are based on resource costs for the traded service based on PL being broadly similar for a large or small LA</a:t>
            </a:r>
          </a:p>
        </p:txBody>
      </p:sp>
      <p:pic>
        <p:nvPicPr>
          <p:cNvPr id="4" name="Picture 3" descr="A purple and white diamond with white text&#10;&#10;Description automatically generated">
            <a:extLst>
              <a:ext uri="{FF2B5EF4-FFF2-40B4-BE49-F238E27FC236}">
                <a16:creationId xmlns:a16="http://schemas.microsoft.com/office/drawing/2014/main" id="{8463E9CF-892E-E95A-D48D-86145746BE93}"/>
              </a:ext>
            </a:extLst>
          </p:cNvPr>
          <p:cNvPicPr>
            <a:picLocks noChangeAspect="1"/>
          </p:cNvPicPr>
          <p:nvPr/>
        </p:nvPicPr>
        <p:blipFill>
          <a:blip r:embed="rId2"/>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8585015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2E0E3-3515-21DA-3678-E362B755FE32}"/>
              </a:ext>
            </a:extLst>
          </p:cNvPr>
          <p:cNvSpPr>
            <a:spLocks noGrp="1"/>
          </p:cNvSpPr>
          <p:nvPr>
            <p:ph type="title"/>
          </p:nvPr>
        </p:nvSpPr>
        <p:spPr>
          <a:xfrm>
            <a:off x="677334" y="609599"/>
            <a:ext cx="8596668" cy="1734207"/>
          </a:xfrm>
        </p:spPr>
        <p:txBody>
          <a:bodyPr>
            <a:normAutofit fontScale="90000"/>
          </a:bodyPr>
          <a:lstStyle/>
          <a:p>
            <a:r>
              <a:rPr lang="en-GB" dirty="0">
                <a:solidFill>
                  <a:schemeClr val="accent6">
                    <a:lumMod val="75000"/>
                  </a:schemeClr>
                </a:solidFill>
              </a:rPr>
              <a:t>Nominal Fees</a:t>
            </a:r>
            <a:br>
              <a:rPr lang="en-GB" dirty="0">
                <a:solidFill>
                  <a:schemeClr val="accent6">
                    <a:lumMod val="75000"/>
                  </a:schemeClr>
                </a:solidFill>
              </a:rPr>
            </a:br>
            <a:br>
              <a:rPr lang="en-GB" dirty="0">
                <a:solidFill>
                  <a:schemeClr val="accent6">
                    <a:lumMod val="75000"/>
                  </a:schemeClr>
                </a:solidFill>
              </a:rPr>
            </a:br>
            <a:r>
              <a:rPr lang="en-GB" i="1" dirty="0">
                <a:solidFill>
                  <a:schemeClr val="accent6">
                    <a:lumMod val="75000"/>
                  </a:schemeClr>
                </a:solidFill>
              </a:rPr>
              <a:t>We’ll charge every school £100</a:t>
            </a:r>
            <a:endParaRPr lang="en-GB" dirty="0">
              <a:solidFill>
                <a:schemeClr val="accent6">
                  <a:lumMod val="75000"/>
                </a:schemeClr>
              </a:solidFill>
            </a:endParaRPr>
          </a:p>
        </p:txBody>
      </p:sp>
      <p:sp>
        <p:nvSpPr>
          <p:cNvPr id="3" name="Content Placeholder 2">
            <a:extLst>
              <a:ext uri="{FF2B5EF4-FFF2-40B4-BE49-F238E27FC236}">
                <a16:creationId xmlns:a16="http://schemas.microsoft.com/office/drawing/2014/main" id="{697DB66F-59F6-ADB5-5E7B-4F4DA04C5DBF}"/>
              </a:ext>
            </a:extLst>
          </p:cNvPr>
          <p:cNvSpPr>
            <a:spLocks noGrp="1"/>
          </p:cNvSpPr>
          <p:nvPr>
            <p:ph idx="1"/>
          </p:nvPr>
        </p:nvSpPr>
        <p:spPr>
          <a:xfrm>
            <a:off x="677334" y="2186152"/>
            <a:ext cx="8596668" cy="4391239"/>
          </a:xfrm>
        </p:spPr>
        <p:txBody>
          <a:bodyPr>
            <a:normAutofit fontScale="92500" lnSpcReduction="20000"/>
          </a:bodyPr>
          <a:lstStyle/>
          <a:p>
            <a:r>
              <a:rPr lang="en-GB" sz="2500" dirty="0">
                <a:latin typeface="Arial" panose="020B0604020202020204" pitchFamily="34" charset="0"/>
                <a:cs typeface="Arial" panose="020B0604020202020204" pitchFamily="34" charset="0"/>
              </a:rPr>
              <a:t>In this model some income from lots of schools is the aim</a:t>
            </a:r>
          </a:p>
          <a:p>
            <a:r>
              <a:rPr lang="en-GB" sz="2500" b="1" dirty="0">
                <a:latin typeface="Arial" panose="020B0604020202020204" pitchFamily="34" charset="0"/>
                <a:cs typeface="Arial" panose="020B0604020202020204" pitchFamily="34" charset="0"/>
              </a:rPr>
              <a:t>PRO</a:t>
            </a:r>
            <a:r>
              <a:rPr lang="en-GB" sz="2500" dirty="0">
                <a:latin typeface="Arial" panose="020B0604020202020204" pitchFamily="34" charset="0"/>
                <a:cs typeface="Arial" panose="020B0604020202020204" pitchFamily="34" charset="0"/>
              </a:rPr>
              <a:t> - works well for large LA with lots of schools where income can still be substantial from this approach</a:t>
            </a:r>
          </a:p>
          <a:p>
            <a:r>
              <a:rPr lang="en-GB" sz="2500" b="1" dirty="0">
                <a:latin typeface="Arial" panose="020B0604020202020204" pitchFamily="34" charset="0"/>
                <a:cs typeface="Arial" panose="020B0604020202020204" pitchFamily="34" charset="0"/>
              </a:rPr>
              <a:t>PRO</a:t>
            </a:r>
            <a:r>
              <a:rPr lang="en-GB" sz="2500" dirty="0">
                <a:latin typeface="Arial" panose="020B0604020202020204" pitchFamily="34" charset="0"/>
                <a:cs typeface="Arial" panose="020B0604020202020204" pitchFamily="34" charset="0"/>
              </a:rPr>
              <a:t> - simple to administer and explain</a:t>
            </a:r>
          </a:p>
          <a:p>
            <a:r>
              <a:rPr lang="en-GB" sz="2500" b="1" dirty="0">
                <a:latin typeface="Arial" panose="020B0604020202020204" pitchFamily="34" charset="0"/>
                <a:cs typeface="Arial" panose="020B0604020202020204" pitchFamily="34" charset="0"/>
              </a:rPr>
              <a:t>PRO</a:t>
            </a:r>
            <a:r>
              <a:rPr lang="en-GB" sz="2500" dirty="0">
                <a:latin typeface="Arial" panose="020B0604020202020204" pitchFamily="34" charset="0"/>
                <a:cs typeface="Arial" panose="020B0604020202020204" pitchFamily="34" charset="0"/>
              </a:rPr>
              <a:t> – likely to be popular with schools and less likely to see challenge or schools withdrawing</a:t>
            </a:r>
          </a:p>
          <a:p>
            <a:pPr marL="0" indent="0">
              <a:buNone/>
            </a:pPr>
            <a:endParaRPr lang="en-GB" sz="2500" dirty="0">
              <a:latin typeface="Arial" panose="020B0604020202020204" pitchFamily="34" charset="0"/>
              <a:cs typeface="Arial" panose="020B0604020202020204" pitchFamily="34" charset="0"/>
            </a:endParaRPr>
          </a:p>
          <a:p>
            <a:r>
              <a:rPr lang="en-GB" sz="2500" b="1" dirty="0">
                <a:latin typeface="Arial" panose="020B0604020202020204" pitchFamily="34" charset="0"/>
                <a:cs typeface="Arial" panose="020B0604020202020204" pitchFamily="34" charset="0"/>
              </a:rPr>
              <a:t>CON</a:t>
            </a:r>
            <a:r>
              <a:rPr lang="en-GB" sz="2500" dirty="0">
                <a:latin typeface="Arial" panose="020B0604020202020204" pitchFamily="34" charset="0"/>
                <a:cs typeface="Arial" panose="020B0604020202020204" pitchFamily="34" charset="0"/>
              </a:rPr>
              <a:t> – takes no account of ability to pay / funding</a:t>
            </a:r>
          </a:p>
          <a:p>
            <a:r>
              <a:rPr lang="en-GB" sz="2500" b="1" dirty="0">
                <a:latin typeface="Arial" panose="020B0604020202020204" pitchFamily="34" charset="0"/>
                <a:cs typeface="Arial" panose="020B0604020202020204" pitchFamily="34" charset="0"/>
              </a:rPr>
              <a:t>CON</a:t>
            </a:r>
            <a:r>
              <a:rPr lang="en-GB" sz="2500" dirty="0">
                <a:latin typeface="Arial" panose="020B0604020202020204" pitchFamily="34" charset="0"/>
                <a:cs typeface="Arial" panose="020B0604020202020204" pitchFamily="34" charset="0"/>
              </a:rPr>
              <a:t> – less suitable for smaller LA where it amounts to less in total</a:t>
            </a:r>
          </a:p>
          <a:p>
            <a:r>
              <a:rPr lang="en-GB" sz="2500" b="1" dirty="0">
                <a:latin typeface="Arial" panose="020B0604020202020204" pitchFamily="34" charset="0"/>
                <a:cs typeface="Arial" panose="020B0604020202020204" pitchFamily="34" charset="0"/>
              </a:rPr>
              <a:t>CON</a:t>
            </a:r>
            <a:r>
              <a:rPr lang="en-GB" sz="2500" dirty="0">
                <a:latin typeface="Arial" panose="020B0604020202020204" pitchFamily="34" charset="0"/>
                <a:cs typeface="Arial" panose="020B0604020202020204" pitchFamily="34" charset="0"/>
              </a:rPr>
              <a:t> – difficult to raise costs substantially later without risking buy-in</a:t>
            </a:r>
          </a:p>
        </p:txBody>
      </p:sp>
      <p:pic>
        <p:nvPicPr>
          <p:cNvPr id="4" name="Picture 3" descr="A purple and white diamond with white text&#10;&#10;Description automatically generated">
            <a:extLst>
              <a:ext uri="{FF2B5EF4-FFF2-40B4-BE49-F238E27FC236}">
                <a16:creationId xmlns:a16="http://schemas.microsoft.com/office/drawing/2014/main" id="{457D5E93-6503-E07C-76C5-2F86DC462B07}"/>
              </a:ext>
            </a:extLst>
          </p:cNvPr>
          <p:cNvPicPr>
            <a:picLocks noChangeAspect="1"/>
          </p:cNvPicPr>
          <p:nvPr/>
        </p:nvPicPr>
        <p:blipFill>
          <a:blip r:embed="rId2"/>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323320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2E0E3-3515-21DA-3678-E362B755FE32}"/>
              </a:ext>
            </a:extLst>
          </p:cNvPr>
          <p:cNvSpPr>
            <a:spLocks noGrp="1"/>
          </p:cNvSpPr>
          <p:nvPr>
            <p:ph type="title"/>
          </p:nvPr>
        </p:nvSpPr>
        <p:spPr>
          <a:xfrm>
            <a:off x="677334" y="609599"/>
            <a:ext cx="8596668" cy="1734207"/>
          </a:xfrm>
        </p:spPr>
        <p:txBody>
          <a:bodyPr>
            <a:normAutofit fontScale="90000"/>
          </a:bodyPr>
          <a:lstStyle/>
          <a:p>
            <a:r>
              <a:rPr lang="en-GB" dirty="0">
                <a:solidFill>
                  <a:schemeClr val="accent6">
                    <a:lumMod val="75000"/>
                  </a:schemeClr>
                </a:solidFill>
              </a:rPr>
              <a:t>Substantial flat fees</a:t>
            </a:r>
            <a:br>
              <a:rPr lang="en-GB" dirty="0">
                <a:solidFill>
                  <a:schemeClr val="accent6">
                    <a:lumMod val="75000"/>
                  </a:schemeClr>
                </a:solidFill>
              </a:rPr>
            </a:br>
            <a:br>
              <a:rPr lang="en-GB" dirty="0">
                <a:solidFill>
                  <a:schemeClr val="accent6">
                    <a:lumMod val="75000"/>
                  </a:schemeClr>
                </a:solidFill>
              </a:rPr>
            </a:br>
            <a:r>
              <a:rPr lang="en-GB" i="1" dirty="0">
                <a:solidFill>
                  <a:schemeClr val="accent6">
                    <a:lumMod val="75000"/>
                  </a:schemeClr>
                </a:solidFill>
              </a:rPr>
              <a:t>We’ll charge every school £1000</a:t>
            </a:r>
            <a:endParaRPr lang="en-GB" dirty="0">
              <a:solidFill>
                <a:schemeClr val="accent6">
                  <a:lumMod val="75000"/>
                </a:schemeClr>
              </a:solidFill>
            </a:endParaRPr>
          </a:p>
        </p:txBody>
      </p:sp>
      <p:sp>
        <p:nvSpPr>
          <p:cNvPr id="3" name="Content Placeholder 2">
            <a:extLst>
              <a:ext uri="{FF2B5EF4-FFF2-40B4-BE49-F238E27FC236}">
                <a16:creationId xmlns:a16="http://schemas.microsoft.com/office/drawing/2014/main" id="{697DB66F-59F6-ADB5-5E7B-4F4DA04C5DBF}"/>
              </a:ext>
            </a:extLst>
          </p:cNvPr>
          <p:cNvSpPr>
            <a:spLocks noGrp="1"/>
          </p:cNvSpPr>
          <p:nvPr>
            <p:ph idx="1"/>
          </p:nvPr>
        </p:nvSpPr>
        <p:spPr>
          <a:xfrm>
            <a:off x="677334" y="2259725"/>
            <a:ext cx="8596668" cy="4317666"/>
          </a:xfrm>
        </p:spPr>
        <p:txBody>
          <a:bodyPr>
            <a:normAutofit fontScale="92500" lnSpcReduction="20000"/>
          </a:bodyPr>
          <a:lstStyle/>
          <a:p>
            <a:r>
              <a:rPr lang="en-GB" sz="2500" dirty="0">
                <a:latin typeface="Arial" panose="020B0604020202020204" pitchFamily="34" charset="0"/>
                <a:cs typeface="Arial" panose="020B0604020202020204" pitchFamily="34" charset="0"/>
              </a:rPr>
              <a:t>In this model you either have high costs to cover or determine that the sign-up may be smaller and need more per school</a:t>
            </a:r>
          </a:p>
          <a:p>
            <a:r>
              <a:rPr lang="en-GB" sz="2500" b="1" dirty="0">
                <a:latin typeface="Arial" panose="020B0604020202020204" pitchFamily="34" charset="0"/>
                <a:cs typeface="Arial" panose="020B0604020202020204" pitchFamily="34" charset="0"/>
              </a:rPr>
              <a:t>PRO</a:t>
            </a:r>
            <a:r>
              <a:rPr lang="en-GB" sz="2500" dirty="0">
                <a:latin typeface="Arial" panose="020B0604020202020204" pitchFamily="34" charset="0"/>
                <a:cs typeface="Arial" panose="020B0604020202020204" pitchFamily="34" charset="0"/>
              </a:rPr>
              <a:t> – delivers high income IF you get the buy-in from schools even in a smaller LA </a:t>
            </a:r>
          </a:p>
          <a:p>
            <a:r>
              <a:rPr lang="en-GB" sz="2500" b="1" dirty="0">
                <a:latin typeface="Arial" panose="020B0604020202020204" pitchFamily="34" charset="0"/>
                <a:cs typeface="Arial" panose="020B0604020202020204" pitchFamily="34" charset="0"/>
              </a:rPr>
              <a:t>PRO</a:t>
            </a:r>
            <a:r>
              <a:rPr lang="en-GB" sz="2500" dirty="0">
                <a:latin typeface="Arial" panose="020B0604020202020204" pitchFamily="34" charset="0"/>
                <a:cs typeface="Arial" panose="020B0604020202020204" pitchFamily="34" charset="0"/>
              </a:rPr>
              <a:t> - simple to administer and explain</a:t>
            </a:r>
          </a:p>
          <a:p>
            <a:pPr marL="0" indent="0">
              <a:buNone/>
            </a:pPr>
            <a:endParaRPr lang="en-GB" sz="2500" dirty="0">
              <a:latin typeface="Arial" panose="020B0604020202020204" pitchFamily="34" charset="0"/>
              <a:cs typeface="Arial" panose="020B0604020202020204" pitchFamily="34" charset="0"/>
            </a:endParaRPr>
          </a:p>
          <a:p>
            <a:r>
              <a:rPr lang="en-GB" sz="2500" b="1" dirty="0">
                <a:latin typeface="Arial" panose="020B0604020202020204" pitchFamily="34" charset="0"/>
                <a:cs typeface="Arial" panose="020B0604020202020204" pitchFamily="34" charset="0"/>
              </a:rPr>
              <a:t>CON</a:t>
            </a:r>
            <a:r>
              <a:rPr lang="en-GB" sz="2500" dirty="0">
                <a:latin typeface="Arial" panose="020B0604020202020204" pitchFamily="34" charset="0"/>
                <a:cs typeface="Arial" panose="020B0604020202020204" pitchFamily="34" charset="0"/>
              </a:rPr>
              <a:t> – takes no account of ability to pay / school funding</a:t>
            </a:r>
          </a:p>
          <a:p>
            <a:r>
              <a:rPr lang="en-GB" sz="2500" b="1" dirty="0">
                <a:latin typeface="Arial" panose="020B0604020202020204" pitchFamily="34" charset="0"/>
                <a:cs typeface="Arial" panose="020B0604020202020204" pitchFamily="34" charset="0"/>
              </a:rPr>
              <a:t>CON</a:t>
            </a:r>
            <a:r>
              <a:rPr lang="en-GB" sz="2500" dirty="0">
                <a:latin typeface="Arial" panose="020B0604020202020204" pitchFamily="34" charset="0"/>
                <a:cs typeface="Arial" panose="020B0604020202020204" pitchFamily="34" charset="0"/>
              </a:rPr>
              <a:t> – total income could be difficult to explain - what costs are you covering? (Transparency!)</a:t>
            </a:r>
          </a:p>
          <a:p>
            <a:r>
              <a:rPr lang="en-GB" sz="2500" b="1" dirty="0">
                <a:latin typeface="Arial" panose="020B0604020202020204" pitchFamily="34" charset="0"/>
                <a:cs typeface="Arial" panose="020B0604020202020204" pitchFamily="34" charset="0"/>
              </a:rPr>
              <a:t>CON</a:t>
            </a:r>
            <a:r>
              <a:rPr lang="en-GB" sz="2500" dirty="0">
                <a:latin typeface="Arial" panose="020B0604020202020204" pitchFamily="34" charset="0"/>
                <a:cs typeface="Arial" panose="020B0604020202020204" pitchFamily="34" charset="0"/>
              </a:rPr>
              <a:t> – vulnerable to complaints from schools / new leaders who don’t have the history with the offer withdrawing</a:t>
            </a:r>
          </a:p>
        </p:txBody>
      </p:sp>
      <p:pic>
        <p:nvPicPr>
          <p:cNvPr id="4" name="Picture 3" descr="A purple and white diamond with white text&#10;&#10;Description automatically generated">
            <a:extLst>
              <a:ext uri="{FF2B5EF4-FFF2-40B4-BE49-F238E27FC236}">
                <a16:creationId xmlns:a16="http://schemas.microsoft.com/office/drawing/2014/main" id="{944EECC6-1DED-D9C5-F5D2-4E458CAAE1ED}"/>
              </a:ext>
            </a:extLst>
          </p:cNvPr>
          <p:cNvPicPr>
            <a:picLocks noChangeAspect="1"/>
          </p:cNvPicPr>
          <p:nvPr/>
        </p:nvPicPr>
        <p:blipFill>
          <a:blip r:embed="rId2"/>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69408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7D968-AB35-020C-4D53-6816C1383821}"/>
              </a:ext>
            </a:extLst>
          </p:cNvPr>
          <p:cNvSpPr>
            <a:spLocks noGrp="1"/>
          </p:cNvSpPr>
          <p:nvPr>
            <p:ph type="title"/>
          </p:nvPr>
        </p:nvSpPr>
        <p:spPr>
          <a:xfrm>
            <a:off x="677334" y="100167"/>
            <a:ext cx="8596668" cy="1320800"/>
          </a:xfrm>
        </p:spPr>
        <p:txBody>
          <a:bodyPr>
            <a:normAutofit fontScale="90000"/>
          </a:bodyPr>
          <a:lstStyle/>
          <a:p>
            <a:r>
              <a:rPr lang="en-GB" dirty="0">
                <a:solidFill>
                  <a:schemeClr val="accent6">
                    <a:lumMod val="75000"/>
                  </a:schemeClr>
                </a:solidFill>
              </a:rPr>
              <a:t>Banding illustration</a:t>
            </a:r>
            <a:br>
              <a:rPr lang="en-GB" dirty="0">
                <a:solidFill>
                  <a:schemeClr val="accent6">
                    <a:lumMod val="75000"/>
                  </a:schemeClr>
                </a:solidFill>
              </a:rPr>
            </a:br>
            <a:r>
              <a:rPr lang="en-GB" sz="2900" i="1" dirty="0">
                <a:solidFill>
                  <a:schemeClr val="accent6">
                    <a:lumMod val="75000"/>
                  </a:schemeClr>
                </a:solidFill>
              </a:rPr>
              <a:t>We'll put schools into groups by size(?) and charge each band the same</a:t>
            </a:r>
            <a:endParaRPr lang="en-GB" sz="2900" dirty="0">
              <a:solidFill>
                <a:schemeClr val="accent6">
                  <a:lumMod val="75000"/>
                </a:schemeClr>
              </a:solidFill>
            </a:endParaRPr>
          </a:p>
        </p:txBody>
      </p:sp>
      <p:sp>
        <p:nvSpPr>
          <p:cNvPr id="3" name="Content Placeholder 2">
            <a:extLst>
              <a:ext uri="{FF2B5EF4-FFF2-40B4-BE49-F238E27FC236}">
                <a16:creationId xmlns:a16="http://schemas.microsoft.com/office/drawing/2014/main" id="{5F53713B-751C-50A1-9A0B-C86D47040AA6}"/>
              </a:ext>
            </a:extLst>
          </p:cNvPr>
          <p:cNvSpPr>
            <a:spLocks noGrp="1"/>
          </p:cNvSpPr>
          <p:nvPr>
            <p:ph idx="1"/>
          </p:nvPr>
        </p:nvSpPr>
        <p:spPr>
          <a:xfrm>
            <a:off x="677334" y="2139438"/>
            <a:ext cx="8596668" cy="4750676"/>
          </a:xfrm>
        </p:spPr>
        <p:txBody>
          <a:bodyPr/>
          <a:lstStyle/>
          <a:p>
            <a:pPr marL="0" indent="0">
              <a:buNone/>
            </a:pPr>
            <a:endParaRPr lang="en-GB" dirty="0"/>
          </a:p>
          <a:p>
            <a:endParaRPr lang="en-GB" dirty="0"/>
          </a:p>
        </p:txBody>
      </p:sp>
      <p:graphicFrame>
        <p:nvGraphicFramePr>
          <p:cNvPr id="4" name="Table 4">
            <a:extLst>
              <a:ext uri="{FF2B5EF4-FFF2-40B4-BE49-F238E27FC236}">
                <a16:creationId xmlns:a16="http://schemas.microsoft.com/office/drawing/2014/main" id="{4A2E9E2A-73E4-1E71-C5FF-52C00CB3105D}"/>
              </a:ext>
            </a:extLst>
          </p:cNvPr>
          <p:cNvGraphicFramePr>
            <a:graphicFrameLocks noGrp="1"/>
          </p:cNvGraphicFramePr>
          <p:nvPr>
            <p:extLst>
              <p:ext uri="{D42A27DB-BD31-4B8C-83A1-F6EECF244321}">
                <p14:modId xmlns:p14="http://schemas.microsoft.com/office/powerpoint/2010/main" val="2204129279"/>
              </p:ext>
            </p:extLst>
          </p:nvPr>
        </p:nvGraphicFramePr>
        <p:xfrm>
          <a:off x="911668" y="1574800"/>
          <a:ext cx="8128000" cy="185420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1236108384"/>
                    </a:ext>
                  </a:extLst>
                </a:gridCol>
                <a:gridCol w="2032000">
                  <a:extLst>
                    <a:ext uri="{9D8B030D-6E8A-4147-A177-3AD203B41FA5}">
                      <a16:colId xmlns:a16="http://schemas.microsoft.com/office/drawing/2014/main" val="3736604573"/>
                    </a:ext>
                  </a:extLst>
                </a:gridCol>
                <a:gridCol w="2032000">
                  <a:extLst>
                    <a:ext uri="{9D8B030D-6E8A-4147-A177-3AD203B41FA5}">
                      <a16:colId xmlns:a16="http://schemas.microsoft.com/office/drawing/2014/main" val="1879216531"/>
                    </a:ext>
                  </a:extLst>
                </a:gridCol>
                <a:gridCol w="2032000">
                  <a:extLst>
                    <a:ext uri="{9D8B030D-6E8A-4147-A177-3AD203B41FA5}">
                      <a16:colId xmlns:a16="http://schemas.microsoft.com/office/drawing/2014/main" val="2075135138"/>
                    </a:ext>
                  </a:extLst>
                </a:gridCol>
              </a:tblGrid>
              <a:tr h="370840">
                <a:tc>
                  <a:txBody>
                    <a:bodyPr/>
                    <a:lstStyle/>
                    <a:p>
                      <a:r>
                        <a:rPr lang="en-GB" dirty="0"/>
                        <a:t>Band</a:t>
                      </a:r>
                    </a:p>
                  </a:txBody>
                  <a:tcPr/>
                </a:tc>
                <a:tc>
                  <a:txBody>
                    <a:bodyPr/>
                    <a:lstStyle/>
                    <a:p>
                      <a:pPr algn="ctr"/>
                      <a:r>
                        <a:rPr lang="en-GB" dirty="0"/>
                        <a:t>Minimum pupils</a:t>
                      </a:r>
                    </a:p>
                  </a:txBody>
                  <a:tcPr/>
                </a:tc>
                <a:tc>
                  <a:txBody>
                    <a:bodyPr/>
                    <a:lstStyle/>
                    <a:p>
                      <a:pPr algn="ctr"/>
                      <a:r>
                        <a:rPr lang="en-GB" dirty="0"/>
                        <a:t>Max pupils</a:t>
                      </a:r>
                    </a:p>
                  </a:txBody>
                  <a:tcPr/>
                </a:tc>
                <a:tc>
                  <a:txBody>
                    <a:bodyPr/>
                    <a:lstStyle/>
                    <a:p>
                      <a:pPr algn="ctr"/>
                      <a:r>
                        <a:rPr lang="en-GB" dirty="0"/>
                        <a:t>Price</a:t>
                      </a:r>
                    </a:p>
                  </a:txBody>
                  <a:tcPr/>
                </a:tc>
                <a:extLst>
                  <a:ext uri="{0D108BD9-81ED-4DB2-BD59-A6C34878D82A}">
                    <a16:rowId xmlns:a16="http://schemas.microsoft.com/office/drawing/2014/main" val="1595640223"/>
                  </a:ext>
                </a:extLst>
              </a:tr>
              <a:tr h="370840">
                <a:tc>
                  <a:txBody>
                    <a:bodyPr/>
                    <a:lstStyle/>
                    <a:p>
                      <a:r>
                        <a:rPr lang="en-GB" dirty="0"/>
                        <a:t>Band 1</a:t>
                      </a:r>
                    </a:p>
                  </a:txBody>
                  <a:tcPr/>
                </a:tc>
                <a:tc>
                  <a:txBody>
                    <a:bodyPr/>
                    <a:lstStyle/>
                    <a:p>
                      <a:pPr algn="ctr"/>
                      <a:r>
                        <a:rPr lang="en-GB" dirty="0"/>
                        <a:t>1</a:t>
                      </a:r>
                    </a:p>
                  </a:txBody>
                  <a:tcPr/>
                </a:tc>
                <a:tc>
                  <a:txBody>
                    <a:bodyPr/>
                    <a:lstStyle/>
                    <a:p>
                      <a:pPr algn="ctr"/>
                      <a:r>
                        <a:rPr lang="en-GB" dirty="0"/>
                        <a:t>99</a:t>
                      </a:r>
                    </a:p>
                  </a:txBody>
                  <a:tcPr/>
                </a:tc>
                <a:tc>
                  <a:txBody>
                    <a:bodyPr/>
                    <a:lstStyle/>
                    <a:p>
                      <a:pPr algn="ctr"/>
                      <a:r>
                        <a:rPr lang="en-GB" dirty="0"/>
                        <a:t>£150</a:t>
                      </a:r>
                    </a:p>
                  </a:txBody>
                  <a:tcPr/>
                </a:tc>
                <a:extLst>
                  <a:ext uri="{0D108BD9-81ED-4DB2-BD59-A6C34878D82A}">
                    <a16:rowId xmlns:a16="http://schemas.microsoft.com/office/drawing/2014/main" val="3535999912"/>
                  </a:ext>
                </a:extLst>
              </a:tr>
              <a:tr h="370840">
                <a:tc>
                  <a:txBody>
                    <a:bodyPr/>
                    <a:lstStyle/>
                    <a:p>
                      <a:r>
                        <a:rPr lang="en-GB" dirty="0"/>
                        <a:t>Band 2</a:t>
                      </a:r>
                    </a:p>
                  </a:txBody>
                  <a:tcPr/>
                </a:tc>
                <a:tc>
                  <a:txBody>
                    <a:bodyPr/>
                    <a:lstStyle/>
                    <a:p>
                      <a:pPr algn="ctr"/>
                      <a:r>
                        <a:rPr lang="en-GB" dirty="0"/>
                        <a:t>100</a:t>
                      </a:r>
                    </a:p>
                  </a:txBody>
                  <a:tcPr/>
                </a:tc>
                <a:tc>
                  <a:txBody>
                    <a:bodyPr/>
                    <a:lstStyle/>
                    <a:p>
                      <a:pPr algn="ctr"/>
                      <a:r>
                        <a:rPr lang="en-GB" dirty="0"/>
                        <a:t>209</a:t>
                      </a:r>
                    </a:p>
                  </a:txBody>
                  <a:tcPr/>
                </a:tc>
                <a:tc>
                  <a:txBody>
                    <a:bodyPr/>
                    <a:lstStyle/>
                    <a:p>
                      <a:pPr algn="ctr"/>
                      <a:r>
                        <a:rPr lang="en-GB" dirty="0"/>
                        <a:t>£300</a:t>
                      </a:r>
                    </a:p>
                  </a:txBody>
                  <a:tcPr/>
                </a:tc>
                <a:extLst>
                  <a:ext uri="{0D108BD9-81ED-4DB2-BD59-A6C34878D82A}">
                    <a16:rowId xmlns:a16="http://schemas.microsoft.com/office/drawing/2014/main" val="536276414"/>
                  </a:ext>
                </a:extLst>
              </a:tr>
              <a:tr h="370840">
                <a:tc>
                  <a:txBody>
                    <a:bodyPr/>
                    <a:lstStyle/>
                    <a:p>
                      <a:r>
                        <a:rPr lang="en-GB" dirty="0"/>
                        <a:t>Band 3</a:t>
                      </a:r>
                    </a:p>
                  </a:txBody>
                  <a:tcPr/>
                </a:tc>
                <a:tc>
                  <a:txBody>
                    <a:bodyPr/>
                    <a:lstStyle/>
                    <a:p>
                      <a:pPr algn="ctr"/>
                      <a:r>
                        <a:rPr lang="en-GB" dirty="0"/>
                        <a:t>210 </a:t>
                      </a:r>
                    </a:p>
                  </a:txBody>
                  <a:tcPr/>
                </a:tc>
                <a:tc>
                  <a:txBody>
                    <a:bodyPr/>
                    <a:lstStyle/>
                    <a:p>
                      <a:pPr algn="ctr"/>
                      <a:r>
                        <a:rPr lang="en-GB" dirty="0"/>
                        <a:t>419</a:t>
                      </a:r>
                    </a:p>
                  </a:txBody>
                  <a:tcPr/>
                </a:tc>
                <a:tc>
                  <a:txBody>
                    <a:bodyPr/>
                    <a:lstStyle/>
                    <a:p>
                      <a:pPr algn="ctr"/>
                      <a:r>
                        <a:rPr lang="en-GB" dirty="0"/>
                        <a:t>£400</a:t>
                      </a:r>
                    </a:p>
                  </a:txBody>
                  <a:tcPr/>
                </a:tc>
                <a:extLst>
                  <a:ext uri="{0D108BD9-81ED-4DB2-BD59-A6C34878D82A}">
                    <a16:rowId xmlns:a16="http://schemas.microsoft.com/office/drawing/2014/main" val="4099708776"/>
                  </a:ext>
                </a:extLst>
              </a:tr>
              <a:tr h="370840">
                <a:tc>
                  <a:txBody>
                    <a:bodyPr/>
                    <a:lstStyle/>
                    <a:p>
                      <a:r>
                        <a:rPr lang="en-GB" dirty="0"/>
                        <a:t>Band 4</a:t>
                      </a:r>
                    </a:p>
                  </a:txBody>
                  <a:tcPr/>
                </a:tc>
                <a:tc>
                  <a:txBody>
                    <a:bodyPr/>
                    <a:lstStyle/>
                    <a:p>
                      <a:pPr algn="ctr"/>
                      <a:r>
                        <a:rPr lang="en-GB" dirty="0"/>
                        <a:t>420</a:t>
                      </a:r>
                    </a:p>
                  </a:txBody>
                  <a:tcPr/>
                </a:tc>
                <a:tc>
                  <a:txBody>
                    <a:bodyPr/>
                    <a:lstStyle/>
                    <a:p>
                      <a:pPr algn="ctr"/>
                      <a:r>
                        <a:rPr lang="en-GB" dirty="0"/>
                        <a:t>No max</a:t>
                      </a:r>
                    </a:p>
                  </a:txBody>
                  <a:tcPr/>
                </a:tc>
                <a:tc>
                  <a:txBody>
                    <a:bodyPr/>
                    <a:lstStyle/>
                    <a:p>
                      <a:pPr algn="ctr"/>
                      <a:r>
                        <a:rPr lang="en-GB" dirty="0"/>
                        <a:t>£500</a:t>
                      </a:r>
                    </a:p>
                  </a:txBody>
                  <a:tcPr/>
                </a:tc>
                <a:extLst>
                  <a:ext uri="{0D108BD9-81ED-4DB2-BD59-A6C34878D82A}">
                    <a16:rowId xmlns:a16="http://schemas.microsoft.com/office/drawing/2014/main" val="1564227685"/>
                  </a:ext>
                </a:extLst>
              </a:tr>
            </a:tbl>
          </a:graphicData>
        </a:graphic>
      </p:graphicFrame>
      <p:graphicFrame>
        <p:nvGraphicFramePr>
          <p:cNvPr id="5" name="Table 5">
            <a:extLst>
              <a:ext uri="{FF2B5EF4-FFF2-40B4-BE49-F238E27FC236}">
                <a16:creationId xmlns:a16="http://schemas.microsoft.com/office/drawing/2014/main" id="{583531F0-5DC5-1E2F-0F54-86AC45F7574D}"/>
              </a:ext>
            </a:extLst>
          </p:cNvPr>
          <p:cNvGraphicFramePr>
            <a:graphicFrameLocks noGrp="1"/>
          </p:cNvGraphicFramePr>
          <p:nvPr>
            <p:extLst>
              <p:ext uri="{D42A27DB-BD31-4B8C-83A1-F6EECF244321}">
                <p14:modId xmlns:p14="http://schemas.microsoft.com/office/powerpoint/2010/main" val="2607682544"/>
              </p:ext>
            </p:extLst>
          </p:nvPr>
        </p:nvGraphicFramePr>
        <p:xfrm>
          <a:off x="911668" y="3587676"/>
          <a:ext cx="8128000" cy="185420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1470525314"/>
                    </a:ext>
                  </a:extLst>
                </a:gridCol>
                <a:gridCol w="2032000">
                  <a:extLst>
                    <a:ext uri="{9D8B030D-6E8A-4147-A177-3AD203B41FA5}">
                      <a16:colId xmlns:a16="http://schemas.microsoft.com/office/drawing/2014/main" val="2880318509"/>
                    </a:ext>
                  </a:extLst>
                </a:gridCol>
                <a:gridCol w="2032000">
                  <a:extLst>
                    <a:ext uri="{9D8B030D-6E8A-4147-A177-3AD203B41FA5}">
                      <a16:colId xmlns:a16="http://schemas.microsoft.com/office/drawing/2014/main" val="2537242571"/>
                    </a:ext>
                  </a:extLst>
                </a:gridCol>
                <a:gridCol w="2032000">
                  <a:extLst>
                    <a:ext uri="{9D8B030D-6E8A-4147-A177-3AD203B41FA5}">
                      <a16:colId xmlns:a16="http://schemas.microsoft.com/office/drawing/2014/main" val="1046841976"/>
                    </a:ext>
                  </a:extLst>
                </a:gridCol>
              </a:tblGrid>
              <a:tr h="370840">
                <a:tc>
                  <a:txBody>
                    <a:bodyPr/>
                    <a:lstStyle/>
                    <a:p>
                      <a:r>
                        <a:rPr lang="en-GB" dirty="0"/>
                        <a:t>School</a:t>
                      </a:r>
                    </a:p>
                  </a:txBody>
                  <a:tcPr/>
                </a:tc>
                <a:tc>
                  <a:txBody>
                    <a:bodyPr/>
                    <a:lstStyle/>
                    <a:p>
                      <a:pPr algn="ctr"/>
                      <a:r>
                        <a:rPr lang="en-GB" dirty="0"/>
                        <a:t>No of pupils</a:t>
                      </a:r>
                    </a:p>
                  </a:txBody>
                  <a:tcPr/>
                </a:tc>
                <a:tc>
                  <a:txBody>
                    <a:bodyPr/>
                    <a:lstStyle/>
                    <a:p>
                      <a:pPr algn="ctr"/>
                      <a:r>
                        <a:rPr lang="en-GB" dirty="0"/>
                        <a:t>Price charged</a:t>
                      </a:r>
                    </a:p>
                  </a:txBody>
                  <a:tcPr/>
                </a:tc>
                <a:tc>
                  <a:txBody>
                    <a:bodyPr/>
                    <a:lstStyle/>
                    <a:p>
                      <a:pPr algn="ctr"/>
                      <a:r>
                        <a:rPr lang="en-GB" dirty="0"/>
                        <a:t>Price per pupil</a:t>
                      </a:r>
                    </a:p>
                  </a:txBody>
                  <a:tcPr/>
                </a:tc>
                <a:extLst>
                  <a:ext uri="{0D108BD9-81ED-4DB2-BD59-A6C34878D82A}">
                    <a16:rowId xmlns:a16="http://schemas.microsoft.com/office/drawing/2014/main" val="1551611240"/>
                  </a:ext>
                </a:extLst>
              </a:tr>
              <a:tr h="370840">
                <a:tc>
                  <a:txBody>
                    <a:bodyPr/>
                    <a:lstStyle/>
                    <a:p>
                      <a:r>
                        <a:rPr lang="en-GB" dirty="0"/>
                        <a:t>St John’s (1)</a:t>
                      </a:r>
                    </a:p>
                  </a:txBody>
                  <a:tcPr/>
                </a:tc>
                <a:tc>
                  <a:txBody>
                    <a:bodyPr/>
                    <a:lstStyle/>
                    <a:p>
                      <a:pPr algn="ctr"/>
                      <a:r>
                        <a:rPr lang="en-GB" dirty="0">
                          <a:solidFill>
                            <a:srgbClr val="FF0000"/>
                          </a:solidFill>
                        </a:rPr>
                        <a:t>98</a:t>
                      </a:r>
                    </a:p>
                  </a:txBody>
                  <a:tcPr/>
                </a:tc>
                <a:tc>
                  <a:txBody>
                    <a:bodyPr/>
                    <a:lstStyle/>
                    <a:p>
                      <a:pPr algn="ctr"/>
                      <a:r>
                        <a:rPr lang="en-GB" dirty="0">
                          <a:solidFill>
                            <a:srgbClr val="FF0000"/>
                          </a:solidFill>
                        </a:rPr>
                        <a:t>£150</a:t>
                      </a:r>
                    </a:p>
                  </a:txBody>
                  <a:tcPr/>
                </a:tc>
                <a:tc>
                  <a:txBody>
                    <a:bodyPr/>
                    <a:lstStyle/>
                    <a:p>
                      <a:pPr algn="ctr"/>
                      <a:r>
                        <a:rPr lang="en-GB" dirty="0">
                          <a:solidFill>
                            <a:srgbClr val="FF0000"/>
                          </a:solidFill>
                        </a:rPr>
                        <a:t>£1.53</a:t>
                      </a:r>
                    </a:p>
                  </a:txBody>
                  <a:tcPr/>
                </a:tc>
                <a:extLst>
                  <a:ext uri="{0D108BD9-81ED-4DB2-BD59-A6C34878D82A}">
                    <a16:rowId xmlns:a16="http://schemas.microsoft.com/office/drawing/2014/main" val="3430596651"/>
                  </a:ext>
                </a:extLst>
              </a:tr>
              <a:tr h="370840">
                <a:tc>
                  <a:txBody>
                    <a:bodyPr/>
                    <a:lstStyle/>
                    <a:p>
                      <a:r>
                        <a:rPr lang="en-GB" dirty="0"/>
                        <a:t>Riverwalk (2)</a:t>
                      </a:r>
                    </a:p>
                  </a:txBody>
                  <a:tcPr/>
                </a:tc>
                <a:tc>
                  <a:txBody>
                    <a:bodyPr/>
                    <a:lstStyle/>
                    <a:p>
                      <a:pPr algn="ctr"/>
                      <a:r>
                        <a:rPr lang="en-GB" dirty="0">
                          <a:solidFill>
                            <a:srgbClr val="FF0000"/>
                          </a:solidFill>
                        </a:rPr>
                        <a:t>101</a:t>
                      </a:r>
                    </a:p>
                  </a:txBody>
                  <a:tcPr/>
                </a:tc>
                <a:tc>
                  <a:txBody>
                    <a:bodyPr/>
                    <a:lstStyle/>
                    <a:p>
                      <a:pPr algn="ctr"/>
                      <a:r>
                        <a:rPr lang="en-GB" dirty="0">
                          <a:solidFill>
                            <a:srgbClr val="FF0000"/>
                          </a:solidFill>
                        </a:rPr>
                        <a:t>£300</a:t>
                      </a:r>
                    </a:p>
                  </a:txBody>
                  <a:tcPr/>
                </a:tc>
                <a:tc>
                  <a:txBody>
                    <a:bodyPr/>
                    <a:lstStyle/>
                    <a:p>
                      <a:pPr algn="ctr"/>
                      <a:r>
                        <a:rPr lang="en-GB" dirty="0">
                          <a:solidFill>
                            <a:srgbClr val="FF0000"/>
                          </a:solidFill>
                        </a:rPr>
                        <a:t>£2.97</a:t>
                      </a:r>
                    </a:p>
                  </a:txBody>
                  <a:tcPr/>
                </a:tc>
                <a:extLst>
                  <a:ext uri="{0D108BD9-81ED-4DB2-BD59-A6C34878D82A}">
                    <a16:rowId xmlns:a16="http://schemas.microsoft.com/office/drawing/2014/main" val="2754625605"/>
                  </a:ext>
                </a:extLst>
              </a:tr>
              <a:tr h="370840">
                <a:tc>
                  <a:txBody>
                    <a:bodyPr/>
                    <a:lstStyle/>
                    <a:p>
                      <a:r>
                        <a:rPr lang="en-GB" dirty="0"/>
                        <a:t>Folksharvest (3)</a:t>
                      </a:r>
                    </a:p>
                  </a:txBody>
                  <a:tcPr/>
                </a:tc>
                <a:tc>
                  <a:txBody>
                    <a:bodyPr/>
                    <a:lstStyle/>
                    <a:p>
                      <a:pPr algn="ctr"/>
                      <a:r>
                        <a:rPr lang="en-GB" dirty="0"/>
                        <a:t>418</a:t>
                      </a:r>
                    </a:p>
                  </a:txBody>
                  <a:tcPr/>
                </a:tc>
                <a:tc>
                  <a:txBody>
                    <a:bodyPr/>
                    <a:lstStyle/>
                    <a:p>
                      <a:pPr algn="ctr"/>
                      <a:r>
                        <a:rPr lang="en-GB" dirty="0"/>
                        <a:t>£400</a:t>
                      </a:r>
                    </a:p>
                  </a:txBody>
                  <a:tcPr/>
                </a:tc>
                <a:tc>
                  <a:txBody>
                    <a:bodyPr/>
                    <a:lstStyle/>
                    <a:p>
                      <a:pPr algn="ctr"/>
                      <a:r>
                        <a:rPr lang="en-GB" dirty="0"/>
                        <a:t>£0.95</a:t>
                      </a:r>
                    </a:p>
                  </a:txBody>
                  <a:tcPr/>
                </a:tc>
                <a:extLst>
                  <a:ext uri="{0D108BD9-81ED-4DB2-BD59-A6C34878D82A}">
                    <a16:rowId xmlns:a16="http://schemas.microsoft.com/office/drawing/2014/main" val="608667406"/>
                  </a:ext>
                </a:extLst>
              </a:tr>
              <a:tr h="370840">
                <a:tc>
                  <a:txBody>
                    <a:bodyPr/>
                    <a:lstStyle/>
                    <a:p>
                      <a:r>
                        <a:rPr lang="en-GB" dirty="0"/>
                        <a:t>Fort Wilson (4)</a:t>
                      </a:r>
                    </a:p>
                  </a:txBody>
                  <a:tcPr/>
                </a:tc>
                <a:tc>
                  <a:txBody>
                    <a:bodyPr/>
                    <a:lstStyle/>
                    <a:p>
                      <a:pPr algn="ctr"/>
                      <a:r>
                        <a:rPr lang="en-GB" dirty="0"/>
                        <a:t>630</a:t>
                      </a:r>
                    </a:p>
                  </a:txBody>
                  <a:tcPr/>
                </a:tc>
                <a:tc>
                  <a:txBody>
                    <a:bodyPr/>
                    <a:lstStyle/>
                    <a:p>
                      <a:pPr algn="ctr"/>
                      <a:r>
                        <a:rPr lang="en-GB" dirty="0"/>
                        <a:t>£500</a:t>
                      </a:r>
                    </a:p>
                  </a:txBody>
                  <a:tcPr/>
                </a:tc>
                <a:tc>
                  <a:txBody>
                    <a:bodyPr/>
                    <a:lstStyle/>
                    <a:p>
                      <a:pPr algn="ctr"/>
                      <a:r>
                        <a:rPr lang="en-GB" dirty="0"/>
                        <a:t>£1.26</a:t>
                      </a:r>
                    </a:p>
                  </a:txBody>
                  <a:tcPr/>
                </a:tc>
                <a:extLst>
                  <a:ext uri="{0D108BD9-81ED-4DB2-BD59-A6C34878D82A}">
                    <a16:rowId xmlns:a16="http://schemas.microsoft.com/office/drawing/2014/main" val="3426749"/>
                  </a:ext>
                </a:extLst>
              </a:tr>
            </a:tbl>
          </a:graphicData>
        </a:graphic>
      </p:graphicFrame>
      <p:sp>
        <p:nvSpPr>
          <p:cNvPr id="6" name="TextBox 5">
            <a:extLst>
              <a:ext uri="{FF2B5EF4-FFF2-40B4-BE49-F238E27FC236}">
                <a16:creationId xmlns:a16="http://schemas.microsoft.com/office/drawing/2014/main" id="{73E36BF9-12C1-3AF8-AF35-44B7B13DB34A}"/>
              </a:ext>
            </a:extLst>
          </p:cNvPr>
          <p:cNvSpPr txBox="1"/>
          <p:nvPr/>
        </p:nvSpPr>
        <p:spPr>
          <a:xfrm>
            <a:off x="911668" y="5749159"/>
            <a:ext cx="8128000" cy="1107996"/>
          </a:xfrm>
          <a:prstGeom prst="rect">
            <a:avLst/>
          </a:prstGeom>
          <a:noFill/>
        </p:spPr>
        <p:txBody>
          <a:bodyPr wrap="square" rtlCol="0">
            <a:spAutoFit/>
          </a:bodyPr>
          <a:lstStyle/>
          <a:p>
            <a:r>
              <a:rPr lang="en-GB" sz="2200" b="1" dirty="0">
                <a:latin typeface="Arial" panose="020B0604020202020204" pitchFamily="34" charset="0"/>
                <a:cs typeface="Arial" panose="020B0604020202020204" pitchFamily="34" charset="0"/>
              </a:rPr>
              <a:t>PRO</a:t>
            </a:r>
            <a:r>
              <a:rPr lang="en-GB" sz="2200" dirty="0">
                <a:latin typeface="Arial" panose="020B0604020202020204" pitchFamily="34" charset="0"/>
                <a:cs typeface="Arial" panose="020B0604020202020204" pitchFamily="34" charset="0"/>
              </a:rPr>
              <a:t> – Simplicity / May match banding used elsewhere in LA</a:t>
            </a:r>
          </a:p>
          <a:p>
            <a:r>
              <a:rPr lang="en-GB" sz="2200" b="1" dirty="0">
                <a:latin typeface="Arial" panose="020B0604020202020204" pitchFamily="34" charset="0"/>
                <a:cs typeface="Arial" panose="020B0604020202020204" pitchFamily="34" charset="0"/>
              </a:rPr>
              <a:t>CON</a:t>
            </a:r>
            <a:r>
              <a:rPr lang="en-GB" sz="2200" dirty="0">
                <a:latin typeface="Arial" panose="020B0604020202020204" pitchFamily="34" charset="0"/>
                <a:cs typeface="Arial" panose="020B0604020202020204" pitchFamily="34" charset="0"/>
              </a:rPr>
              <a:t> – Schools at the edges of bands may have wildly different costs</a:t>
            </a:r>
          </a:p>
        </p:txBody>
      </p:sp>
      <p:pic>
        <p:nvPicPr>
          <p:cNvPr id="7" name="Picture 6" descr="A purple and white diamond with white text&#10;&#10;Description automatically generated">
            <a:extLst>
              <a:ext uri="{FF2B5EF4-FFF2-40B4-BE49-F238E27FC236}">
                <a16:creationId xmlns:a16="http://schemas.microsoft.com/office/drawing/2014/main" id="{97EA782C-7608-53B2-4B26-A7E66D70E001}"/>
              </a:ext>
            </a:extLst>
          </p:cNvPr>
          <p:cNvPicPr>
            <a:picLocks noChangeAspect="1"/>
          </p:cNvPicPr>
          <p:nvPr/>
        </p:nvPicPr>
        <p:blipFill>
          <a:blip r:embed="rId2"/>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1651437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8BDE1-59B2-F89A-2601-7178B8439A13}"/>
              </a:ext>
            </a:extLst>
          </p:cNvPr>
          <p:cNvSpPr>
            <a:spLocks noGrp="1"/>
          </p:cNvSpPr>
          <p:nvPr>
            <p:ph type="title"/>
          </p:nvPr>
        </p:nvSpPr>
        <p:spPr/>
        <p:txBody>
          <a:bodyPr>
            <a:normAutofit fontScale="90000"/>
          </a:bodyPr>
          <a:lstStyle/>
          <a:p>
            <a:r>
              <a:rPr lang="en-GB" dirty="0">
                <a:solidFill>
                  <a:schemeClr val="accent6">
                    <a:lumMod val="75000"/>
                  </a:schemeClr>
                </a:solidFill>
              </a:rPr>
              <a:t>Price per pupil illustration</a:t>
            </a:r>
            <a:br>
              <a:rPr lang="en-GB" dirty="0">
                <a:solidFill>
                  <a:schemeClr val="accent6">
                    <a:lumMod val="75000"/>
                  </a:schemeClr>
                </a:solidFill>
              </a:rPr>
            </a:br>
            <a:r>
              <a:rPr lang="en-GB" i="1" dirty="0">
                <a:solidFill>
                  <a:schemeClr val="accent6">
                    <a:lumMod val="75000"/>
                  </a:schemeClr>
                </a:solidFill>
              </a:rPr>
              <a:t>We’ll charge £1 for every pupil of statutory school age</a:t>
            </a:r>
            <a:br>
              <a:rPr lang="en-GB" dirty="0"/>
            </a:br>
            <a:endParaRPr lang="en-GB" sz="2400" dirty="0"/>
          </a:p>
        </p:txBody>
      </p:sp>
      <p:graphicFrame>
        <p:nvGraphicFramePr>
          <p:cNvPr id="4" name="Table 4">
            <a:extLst>
              <a:ext uri="{FF2B5EF4-FFF2-40B4-BE49-F238E27FC236}">
                <a16:creationId xmlns:a16="http://schemas.microsoft.com/office/drawing/2014/main" id="{E090E992-95E9-BFC4-D1CB-980E0CEA8328}"/>
              </a:ext>
            </a:extLst>
          </p:cNvPr>
          <p:cNvGraphicFramePr>
            <a:graphicFrameLocks noGrp="1"/>
          </p:cNvGraphicFramePr>
          <p:nvPr>
            <p:ph idx="1"/>
            <p:extLst>
              <p:ext uri="{D42A27DB-BD31-4B8C-83A1-F6EECF244321}">
                <p14:modId xmlns:p14="http://schemas.microsoft.com/office/powerpoint/2010/main" val="2389473661"/>
              </p:ext>
            </p:extLst>
          </p:nvPr>
        </p:nvGraphicFramePr>
        <p:xfrm>
          <a:off x="677334" y="2501900"/>
          <a:ext cx="8596312" cy="1854200"/>
        </p:xfrm>
        <a:graphic>
          <a:graphicData uri="http://schemas.openxmlformats.org/drawingml/2006/table">
            <a:tbl>
              <a:tblPr firstRow="1" bandRow="1">
                <a:tableStyleId>{5C22544A-7EE6-4342-B048-85BDC9FD1C3A}</a:tableStyleId>
              </a:tblPr>
              <a:tblGrid>
                <a:gridCol w="2149078">
                  <a:extLst>
                    <a:ext uri="{9D8B030D-6E8A-4147-A177-3AD203B41FA5}">
                      <a16:colId xmlns:a16="http://schemas.microsoft.com/office/drawing/2014/main" val="2996162007"/>
                    </a:ext>
                  </a:extLst>
                </a:gridCol>
                <a:gridCol w="2149078">
                  <a:extLst>
                    <a:ext uri="{9D8B030D-6E8A-4147-A177-3AD203B41FA5}">
                      <a16:colId xmlns:a16="http://schemas.microsoft.com/office/drawing/2014/main" val="1878267138"/>
                    </a:ext>
                  </a:extLst>
                </a:gridCol>
                <a:gridCol w="2149078">
                  <a:extLst>
                    <a:ext uri="{9D8B030D-6E8A-4147-A177-3AD203B41FA5}">
                      <a16:colId xmlns:a16="http://schemas.microsoft.com/office/drawing/2014/main" val="3380374996"/>
                    </a:ext>
                  </a:extLst>
                </a:gridCol>
                <a:gridCol w="2149078">
                  <a:extLst>
                    <a:ext uri="{9D8B030D-6E8A-4147-A177-3AD203B41FA5}">
                      <a16:colId xmlns:a16="http://schemas.microsoft.com/office/drawing/2014/main" val="2336739000"/>
                    </a:ext>
                  </a:extLst>
                </a:gridCol>
              </a:tblGrid>
              <a:tr h="370840">
                <a:tc>
                  <a:txBody>
                    <a:bodyPr/>
                    <a:lstStyle/>
                    <a:p>
                      <a:r>
                        <a:rPr lang="en-GB" dirty="0"/>
                        <a:t>School</a:t>
                      </a:r>
                    </a:p>
                  </a:txBody>
                  <a:tcPr/>
                </a:tc>
                <a:tc>
                  <a:txBody>
                    <a:bodyPr/>
                    <a:lstStyle/>
                    <a:p>
                      <a:r>
                        <a:rPr lang="en-GB" dirty="0"/>
                        <a:t>No of pupils</a:t>
                      </a:r>
                    </a:p>
                  </a:txBody>
                  <a:tcPr/>
                </a:tc>
                <a:tc>
                  <a:txBody>
                    <a:bodyPr/>
                    <a:lstStyle/>
                    <a:p>
                      <a:r>
                        <a:rPr lang="en-GB" dirty="0"/>
                        <a:t>Price</a:t>
                      </a:r>
                    </a:p>
                  </a:txBody>
                  <a:tcPr/>
                </a:tc>
                <a:tc>
                  <a:txBody>
                    <a:bodyPr/>
                    <a:lstStyle/>
                    <a:p>
                      <a:r>
                        <a:rPr lang="en-GB" dirty="0"/>
                        <a:t>Price per pupil</a:t>
                      </a:r>
                    </a:p>
                  </a:txBody>
                  <a:tcPr/>
                </a:tc>
                <a:extLst>
                  <a:ext uri="{0D108BD9-81ED-4DB2-BD59-A6C34878D82A}">
                    <a16:rowId xmlns:a16="http://schemas.microsoft.com/office/drawing/2014/main" val="3788483307"/>
                  </a:ext>
                </a:extLst>
              </a:tr>
              <a:tr h="370840">
                <a:tc>
                  <a:txBody>
                    <a:bodyPr/>
                    <a:lstStyle/>
                    <a:p>
                      <a:r>
                        <a:rPr lang="en-GB" dirty="0"/>
                        <a:t>St John’s</a:t>
                      </a:r>
                    </a:p>
                  </a:txBody>
                  <a:tcPr/>
                </a:tc>
                <a:tc>
                  <a:txBody>
                    <a:bodyPr/>
                    <a:lstStyle/>
                    <a:p>
                      <a:pPr algn="ctr"/>
                      <a:r>
                        <a:rPr lang="en-GB" dirty="0"/>
                        <a:t>98</a:t>
                      </a:r>
                    </a:p>
                  </a:txBody>
                  <a:tcPr/>
                </a:tc>
                <a:tc>
                  <a:txBody>
                    <a:bodyPr/>
                    <a:lstStyle/>
                    <a:p>
                      <a:r>
                        <a:rPr lang="en-GB" dirty="0"/>
                        <a:t>£98</a:t>
                      </a:r>
                    </a:p>
                  </a:txBody>
                  <a:tcPr/>
                </a:tc>
                <a:tc>
                  <a:txBody>
                    <a:bodyPr/>
                    <a:lstStyle/>
                    <a:p>
                      <a:r>
                        <a:rPr lang="en-GB" dirty="0"/>
                        <a:t>£1</a:t>
                      </a:r>
                    </a:p>
                  </a:txBody>
                  <a:tcPr/>
                </a:tc>
                <a:extLst>
                  <a:ext uri="{0D108BD9-81ED-4DB2-BD59-A6C34878D82A}">
                    <a16:rowId xmlns:a16="http://schemas.microsoft.com/office/drawing/2014/main" val="1458763479"/>
                  </a:ext>
                </a:extLst>
              </a:tr>
              <a:tr h="370840">
                <a:tc>
                  <a:txBody>
                    <a:bodyPr/>
                    <a:lstStyle/>
                    <a:p>
                      <a:r>
                        <a:rPr lang="en-GB" dirty="0"/>
                        <a:t>Riverwalk</a:t>
                      </a:r>
                    </a:p>
                  </a:txBody>
                  <a:tcPr/>
                </a:tc>
                <a:tc>
                  <a:txBody>
                    <a:bodyPr/>
                    <a:lstStyle/>
                    <a:p>
                      <a:pPr algn="ctr"/>
                      <a:r>
                        <a:rPr lang="en-GB" dirty="0"/>
                        <a:t>101</a:t>
                      </a:r>
                    </a:p>
                  </a:txBody>
                  <a:tcPr/>
                </a:tc>
                <a:tc>
                  <a:txBody>
                    <a:bodyPr/>
                    <a:lstStyle/>
                    <a:p>
                      <a:r>
                        <a:rPr lang="en-GB" dirty="0"/>
                        <a:t>£101</a:t>
                      </a:r>
                    </a:p>
                  </a:txBody>
                  <a:tcPr/>
                </a:tc>
                <a:tc>
                  <a:txBody>
                    <a:bodyPr/>
                    <a:lstStyle/>
                    <a:p>
                      <a:r>
                        <a:rPr lang="en-GB" dirty="0"/>
                        <a:t>£1</a:t>
                      </a:r>
                    </a:p>
                  </a:txBody>
                  <a:tcPr/>
                </a:tc>
                <a:extLst>
                  <a:ext uri="{0D108BD9-81ED-4DB2-BD59-A6C34878D82A}">
                    <a16:rowId xmlns:a16="http://schemas.microsoft.com/office/drawing/2014/main" val="1131773000"/>
                  </a:ext>
                </a:extLst>
              </a:tr>
              <a:tr h="370840">
                <a:tc>
                  <a:txBody>
                    <a:bodyPr/>
                    <a:lstStyle/>
                    <a:p>
                      <a:r>
                        <a:rPr lang="en-GB" dirty="0"/>
                        <a:t>Folksharvest</a:t>
                      </a:r>
                    </a:p>
                  </a:txBody>
                  <a:tcPr/>
                </a:tc>
                <a:tc>
                  <a:txBody>
                    <a:bodyPr/>
                    <a:lstStyle/>
                    <a:p>
                      <a:pPr algn="ctr"/>
                      <a:r>
                        <a:rPr lang="en-GB" dirty="0"/>
                        <a:t>418</a:t>
                      </a:r>
                    </a:p>
                  </a:txBody>
                  <a:tcPr/>
                </a:tc>
                <a:tc>
                  <a:txBody>
                    <a:bodyPr/>
                    <a:lstStyle/>
                    <a:p>
                      <a:r>
                        <a:rPr lang="en-GB" dirty="0"/>
                        <a:t>£418</a:t>
                      </a:r>
                    </a:p>
                  </a:txBody>
                  <a:tcPr/>
                </a:tc>
                <a:tc>
                  <a:txBody>
                    <a:bodyPr/>
                    <a:lstStyle/>
                    <a:p>
                      <a:r>
                        <a:rPr lang="en-GB" dirty="0"/>
                        <a:t>£1</a:t>
                      </a:r>
                    </a:p>
                  </a:txBody>
                  <a:tcPr/>
                </a:tc>
                <a:extLst>
                  <a:ext uri="{0D108BD9-81ED-4DB2-BD59-A6C34878D82A}">
                    <a16:rowId xmlns:a16="http://schemas.microsoft.com/office/drawing/2014/main" val="3836165442"/>
                  </a:ext>
                </a:extLst>
              </a:tr>
              <a:tr h="370840">
                <a:tc>
                  <a:txBody>
                    <a:bodyPr/>
                    <a:lstStyle/>
                    <a:p>
                      <a:r>
                        <a:rPr lang="en-GB" dirty="0"/>
                        <a:t>Fort Wilson</a:t>
                      </a:r>
                    </a:p>
                  </a:txBody>
                  <a:tcPr/>
                </a:tc>
                <a:tc>
                  <a:txBody>
                    <a:bodyPr/>
                    <a:lstStyle/>
                    <a:p>
                      <a:pPr algn="ctr"/>
                      <a:r>
                        <a:rPr lang="en-GB" dirty="0"/>
                        <a:t>630</a:t>
                      </a:r>
                    </a:p>
                  </a:txBody>
                  <a:tcPr/>
                </a:tc>
                <a:tc>
                  <a:txBody>
                    <a:bodyPr/>
                    <a:lstStyle/>
                    <a:p>
                      <a:r>
                        <a:rPr lang="en-GB" dirty="0"/>
                        <a:t>£630</a:t>
                      </a:r>
                    </a:p>
                  </a:txBody>
                  <a:tcPr/>
                </a:tc>
                <a:tc>
                  <a:txBody>
                    <a:bodyPr/>
                    <a:lstStyle/>
                    <a:p>
                      <a:r>
                        <a:rPr lang="en-GB" dirty="0"/>
                        <a:t>£1</a:t>
                      </a:r>
                    </a:p>
                  </a:txBody>
                  <a:tcPr/>
                </a:tc>
                <a:extLst>
                  <a:ext uri="{0D108BD9-81ED-4DB2-BD59-A6C34878D82A}">
                    <a16:rowId xmlns:a16="http://schemas.microsoft.com/office/drawing/2014/main" val="2266215565"/>
                  </a:ext>
                </a:extLst>
              </a:tr>
            </a:tbl>
          </a:graphicData>
        </a:graphic>
      </p:graphicFrame>
      <p:sp>
        <p:nvSpPr>
          <p:cNvPr id="5" name="TextBox 4">
            <a:extLst>
              <a:ext uri="{FF2B5EF4-FFF2-40B4-BE49-F238E27FC236}">
                <a16:creationId xmlns:a16="http://schemas.microsoft.com/office/drawing/2014/main" id="{A506AEA7-B620-35D4-B049-12EE3B5EA856}"/>
              </a:ext>
            </a:extLst>
          </p:cNvPr>
          <p:cNvSpPr txBox="1"/>
          <p:nvPr/>
        </p:nvSpPr>
        <p:spPr>
          <a:xfrm>
            <a:off x="677334" y="4677103"/>
            <a:ext cx="8676873" cy="2123658"/>
          </a:xfrm>
          <a:prstGeom prst="rect">
            <a:avLst/>
          </a:prstGeom>
          <a:noFill/>
        </p:spPr>
        <p:txBody>
          <a:bodyPr wrap="square" rtlCol="0">
            <a:spAutoFit/>
          </a:bodyPr>
          <a:lstStyle/>
          <a:p>
            <a:r>
              <a:rPr lang="en-GB" sz="2200" b="1" dirty="0">
                <a:latin typeface="Arial" panose="020B0604020202020204" pitchFamily="34" charset="0"/>
                <a:cs typeface="Arial" panose="020B0604020202020204" pitchFamily="34" charset="0"/>
              </a:rPr>
              <a:t>PRO</a:t>
            </a:r>
            <a:r>
              <a:rPr lang="en-GB" sz="2200" dirty="0">
                <a:latin typeface="Arial" panose="020B0604020202020204" pitchFamily="34" charset="0"/>
                <a:cs typeface="Arial" panose="020B0604020202020204" pitchFamily="34" charset="0"/>
              </a:rPr>
              <a:t> – Reflects ability to pay and funding received / most equitable</a:t>
            </a:r>
          </a:p>
          <a:p>
            <a:r>
              <a:rPr lang="en-GB" sz="2200" b="1" dirty="0">
                <a:latin typeface="Arial" panose="020B0604020202020204" pitchFamily="34" charset="0"/>
                <a:cs typeface="Arial" panose="020B0604020202020204" pitchFamily="34" charset="0"/>
              </a:rPr>
              <a:t>CON</a:t>
            </a:r>
            <a:r>
              <a:rPr lang="en-GB" sz="2200" dirty="0">
                <a:latin typeface="Arial" panose="020B0604020202020204" pitchFamily="34" charset="0"/>
                <a:cs typeface="Arial" panose="020B0604020202020204" pitchFamily="34" charset="0"/>
              </a:rPr>
              <a:t> – The smallest schools may barely be worth invoicing for / not cover your costs for supporting them and are subsidised by others</a:t>
            </a:r>
          </a:p>
          <a:p>
            <a:endParaRPr lang="en-GB" sz="2200" dirty="0">
              <a:latin typeface="Arial" panose="020B0604020202020204" pitchFamily="34" charset="0"/>
              <a:cs typeface="Arial" panose="020B0604020202020204" pitchFamily="34" charset="0"/>
            </a:endParaRPr>
          </a:p>
          <a:p>
            <a:r>
              <a:rPr lang="en-GB" sz="2200" b="1" dirty="0">
                <a:latin typeface="Arial" panose="020B0604020202020204" pitchFamily="34" charset="0"/>
                <a:cs typeface="Arial" panose="020B0604020202020204" pitchFamily="34" charset="0"/>
              </a:rPr>
              <a:t>NOTE</a:t>
            </a:r>
            <a:r>
              <a:rPr lang="en-GB" sz="2200" dirty="0">
                <a:latin typeface="Arial" panose="020B0604020202020204" pitchFamily="34" charset="0"/>
                <a:cs typeface="Arial" panose="020B0604020202020204" pitchFamily="34" charset="0"/>
              </a:rPr>
              <a:t> – Through-schools should possibly only charge primary phase per pupil if you have no secondary offer</a:t>
            </a:r>
          </a:p>
        </p:txBody>
      </p:sp>
      <p:pic>
        <p:nvPicPr>
          <p:cNvPr id="3" name="Picture 2" descr="A purple and white diamond with white text&#10;&#10;Description automatically generated">
            <a:extLst>
              <a:ext uri="{FF2B5EF4-FFF2-40B4-BE49-F238E27FC236}">
                <a16:creationId xmlns:a16="http://schemas.microsoft.com/office/drawing/2014/main" id="{5E8AFDE8-F608-ECC8-F7FD-CA9D736DC5CA}"/>
              </a:ext>
            </a:extLst>
          </p:cNvPr>
          <p:cNvPicPr>
            <a:picLocks noChangeAspect="1"/>
          </p:cNvPicPr>
          <p:nvPr/>
        </p:nvPicPr>
        <p:blipFill>
          <a:blip r:embed="rId2"/>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2470184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urple and white diamond with white text&#10;&#10;Description automatically generated">
            <a:extLst>
              <a:ext uri="{FF2B5EF4-FFF2-40B4-BE49-F238E27FC236}">
                <a16:creationId xmlns:a16="http://schemas.microsoft.com/office/drawing/2014/main" id="{9D904F3F-B589-CEDB-9467-6C8B26110841}"/>
              </a:ext>
            </a:extLst>
          </p:cNvPr>
          <p:cNvPicPr>
            <a:picLocks noChangeAspect="1"/>
          </p:cNvPicPr>
          <p:nvPr/>
        </p:nvPicPr>
        <p:blipFill>
          <a:blip r:embed="rId2"/>
          <a:stretch>
            <a:fillRect/>
          </a:stretch>
        </p:blipFill>
        <p:spPr>
          <a:xfrm>
            <a:off x="9274003" y="94194"/>
            <a:ext cx="2426887" cy="2426887"/>
          </a:xfrm>
          <a:prstGeom prst="rect">
            <a:avLst/>
          </a:prstGeom>
        </p:spPr>
      </p:pic>
      <p:sp>
        <p:nvSpPr>
          <p:cNvPr id="2" name="Title 1">
            <a:extLst>
              <a:ext uri="{FF2B5EF4-FFF2-40B4-BE49-F238E27FC236}">
                <a16:creationId xmlns:a16="http://schemas.microsoft.com/office/drawing/2014/main" id="{D976243C-B29B-D931-A81D-32294602C8D8}"/>
              </a:ext>
            </a:extLst>
          </p:cNvPr>
          <p:cNvSpPr>
            <a:spLocks noGrp="1"/>
          </p:cNvSpPr>
          <p:nvPr>
            <p:ph type="title"/>
          </p:nvPr>
        </p:nvSpPr>
        <p:spPr/>
        <p:txBody>
          <a:bodyPr>
            <a:normAutofit fontScale="90000"/>
          </a:bodyPr>
          <a:lstStyle/>
          <a:p>
            <a:r>
              <a:rPr lang="en-GB" dirty="0">
                <a:solidFill>
                  <a:schemeClr val="accent6">
                    <a:lumMod val="75000"/>
                  </a:schemeClr>
                </a:solidFill>
              </a:rPr>
              <a:t>Hybrid Model illustration</a:t>
            </a:r>
            <a:br>
              <a:rPr lang="en-GB" dirty="0">
                <a:solidFill>
                  <a:schemeClr val="accent6">
                    <a:lumMod val="75000"/>
                  </a:schemeClr>
                </a:solidFill>
              </a:rPr>
            </a:br>
            <a:r>
              <a:rPr lang="en-GB" sz="2800" i="1" dirty="0">
                <a:solidFill>
                  <a:schemeClr val="accent6">
                    <a:lumMod val="75000"/>
                  </a:schemeClr>
                </a:solidFill>
              </a:rPr>
              <a:t>We will charge every school £100 core cost and then a per pupil element of £0.50 on top</a:t>
            </a:r>
          </a:p>
        </p:txBody>
      </p:sp>
      <p:graphicFrame>
        <p:nvGraphicFramePr>
          <p:cNvPr id="4" name="Table 5">
            <a:extLst>
              <a:ext uri="{FF2B5EF4-FFF2-40B4-BE49-F238E27FC236}">
                <a16:creationId xmlns:a16="http://schemas.microsoft.com/office/drawing/2014/main" id="{4BE601C7-19DC-EE99-4EFA-3CA5F7F4316C}"/>
              </a:ext>
            </a:extLst>
          </p:cNvPr>
          <p:cNvGraphicFramePr>
            <a:graphicFrameLocks noGrp="1"/>
          </p:cNvGraphicFramePr>
          <p:nvPr>
            <p:extLst>
              <p:ext uri="{D42A27DB-BD31-4B8C-83A1-F6EECF244321}">
                <p14:modId xmlns:p14="http://schemas.microsoft.com/office/powerpoint/2010/main" val="2761179629"/>
              </p:ext>
            </p:extLst>
          </p:nvPr>
        </p:nvGraphicFramePr>
        <p:xfrm>
          <a:off x="383045" y="2254816"/>
          <a:ext cx="10432098" cy="2123440"/>
        </p:xfrm>
        <a:graphic>
          <a:graphicData uri="http://schemas.openxmlformats.org/drawingml/2006/table">
            <a:tbl>
              <a:tblPr firstRow="1" bandRow="1">
                <a:tableStyleId>{5C22544A-7EE6-4342-B048-85BDC9FD1C3A}</a:tableStyleId>
              </a:tblPr>
              <a:tblGrid>
                <a:gridCol w="1738683">
                  <a:extLst>
                    <a:ext uri="{9D8B030D-6E8A-4147-A177-3AD203B41FA5}">
                      <a16:colId xmlns:a16="http://schemas.microsoft.com/office/drawing/2014/main" val="1470525314"/>
                    </a:ext>
                  </a:extLst>
                </a:gridCol>
                <a:gridCol w="1738683">
                  <a:extLst>
                    <a:ext uri="{9D8B030D-6E8A-4147-A177-3AD203B41FA5}">
                      <a16:colId xmlns:a16="http://schemas.microsoft.com/office/drawing/2014/main" val="2880318509"/>
                    </a:ext>
                  </a:extLst>
                </a:gridCol>
                <a:gridCol w="1738683">
                  <a:extLst>
                    <a:ext uri="{9D8B030D-6E8A-4147-A177-3AD203B41FA5}">
                      <a16:colId xmlns:a16="http://schemas.microsoft.com/office/drawing/2014/main" val="2537242571"/>
                    </a:ext>
                  </a:extLst>
                </a:gridCol>
                <a:gridCol w="1738683">
                  <a:extLst>
                    <a:ext uri="{9D8B030D-6E8A-4147-A177-3AD203B41FA5}">
                      <a16:colId xmlns:a16="http://schemas.microsoft.com/office/drawing/2014/main" val="3347691488"/>
                    </a:ext>
                  </a:extLst>
                </a:gridCol>
                <a:gridCol w="1738683">
                  <a:extLst>
                    <a:ext uri="{9D8B030D-6E8A-4147-A177-3AD203B41FA5}">
                      <a16:colId xmlns:a16="http://schemas.microsoft.com/office/drawing/2014/main" val="1046841976"/>
                    </a:ext>
                  </a:extLst>
                </a:gridCol>
                <a:gridCol w="1738683">
                  <a:extLst>
                    <a:ext uri="{9D8B030D-6E8A-4147-A177-3AD203B41FA5}">
                      <a16:colId xmlns:a16="http://schemas.microsoft.com/office/drawing/2014/main" val="811204538"/>
                    </a:ext>
                  </a:extLst>
                </a:gridCol>
              </a:tblGrid>
              <a:tr h="370840">
                <a:tc>
                  <a:txBody>
                    <a:bodyPr/>
                    <a:lstStyle/>
                    <a:p>
                      <a:r>
                        <a:rPr lang="en-GB" dirty="0"/>
                        <a:t>School</a:t>
                      </a:r>
                    </a:p>
                  </a:txBody>
                  <a:tcPr/>
                </a:tc>
                <a:tc>
                  <a:txBody>
                    <a:bodyPr/>
                    <a:lstStyle/>
                    <a:p>
                      <a:pPr algn="ctr"/>
                      <a:r>
                        <a:rPr lang="en-GB" dirty="0"/>
                        <a:t>No of pupils</a:t>
                      </a:r>
                    </a:p>
                  </a:txBody>
                  <a:tcPr/>
                </a:tc>
                <a:tc>
                  <a:txBody>
                    <a:bodyPr/>
                    <a:lstStyle/>
                    <a:p>
                      <a:pPr algn="ctr"/>
                      <a:r>
                        <a:rPr lang="en-GB" dirty="0"/>
                        <a:t>Core cost</a:t>
                      </a:r>
                    </a:p>
                  </a:txBody>
                  <a:tcPr/>
                </a:tc>
                <a:tc>
                  <a:txBody>
                    <a:bodyPr/>
                    <a:lstStyle/>
                    <a:p>
                      <a:pPr algn="ctr"/>
                      <a:r>
                        <a:rPr lang="en-GB" dirty="0"/>
                        <a:t>Per pupil cost</a:t>
                      </a:r>
                    </a:p>
                  </a:txBody>
                  <a:tcPr/>
                </a:tc>
                <a:tc>
                  <a:txBody>
                    <a:bodyPr/>
                    <a:lstStyle/>
                    <a:p>
                      <a:pPr algn="ctr"/>
                      <a:r>
                        <a:rPr lang="en-GB" dirty="0"/>
                        <a:t>Total cost</a:t>
                      </a:r>
                    </a:p>
                  </a:txBody>
                  <a:tcPr/>
                </a:tc>
                <a:tc>
                  <a:txBody>
                    <a:bodyPr/>
                    <a:lstStyle/>
                    <a:p>
                      <a:pPr algn="ctr"/>
                      <a:r>
                        <a:rPr lang="en-GB" dirty="0"/>
                        <a:t>Cost per pupil overall</a:t>
                      </a:r>
                    </a:p>
                  </a:txBody>
                  <a:tcPr/>
                </a:tc>
                <a:extLst>
                  <a:ext uri="{0D108BD9-81ED-4DB2-BD59-A6C34878D82A}">
                    <a16:rowId xmlns:a16="http://schemas.microsoft.com/office/drawing/2014/main" val="1551611240"/>
                  </a:ext>
                </a:extLst>
              </a:tr>
              <a:tr h="370840">
                <a:tc>
                  <a:txBody>
                    <a:bodyPr/>
                    <a:lstStyle/>
                    <a:p>
                      <a:r>
                        <a:rPr lang="en-GB" dirty="0"/>
                        <a:t>St John’s</a:t>
                      </a:r>
                    </a:p>
                  </a:txBody>
                  <a:tcPr/>
                </a:tc>
                <a:tc>
                  <a:txBody>
                    <a:bodyPr/>
                    <a:lstStyle/>
                    <a:p>
                      <a:pPr algn="ctr"/>
                      <a:r>
                        <a:rPr lang="en-GB" dirty="0"/>
                        <a:t>98</a:t>
                      </a:r>
                    </a:p>
                  </a:txBody>
                  <a:tcPr/>
                </a:tc>
                <a:tc>
                  <a:txBody>
                    <a:bodyPr/>
                    <a:lstStyle/>
                    <a:p>
                      <a:pPr algn="ctr"/>
                      <a:r>
                        <a:rPr lang="en-GB" dirty="0"/>
                        <a:t>£100</a:t>
                      </a:r>
                    </a:p>
                  </a:txBody>
                  <a:tcPr/>
                </a:tc>
                <a:tc>
                  <a:txBody>
                    <a:bodyPr/>
                    <a:lstStyle/>
                    <a:p>
                      <a:pPr algn="ctr"/>
                      <a:r>
                        <a:rPr lang="en-GB" dirty="0"/>
                        <a:t>£49</a:t>
                      </a:r>
                    </a:p>
                  </a:txBody>
                  <a:tcPr/>
                </a:tc>
                <a:tc>
                  <a:txBody>
                    <a:bodyPr/>
                    <a:lstStyle/>
                    <a:p>
                      <a:pPr algn="ctr"/>
                      <a:r>
                        <a:rPr lang="en-GB" dirty="0"/>
                        <a:t>£149</a:t>
                      </a:r>
                    </a:p>
                  </a:txBody>
                  <a:tcPr/>
                </a:tc>
                <a:tc>
                  <a:txBody>
                    <a:bodyPr/>
                    <a:lstStyle/>
                    <a:p>
                      <a:pPr algn="ctr"/>
                      <a:r>
                        <a:rPr lang="en-GB" dirty="0"/>
                        <a:t>£1.52</a:t>
                      </a:r>
                    </a:p>
                  </a:txBody>
                  <a:tcPr/>
                </a:tc>
                <a:extLst>
                  <a:ext uri="{0D108BD9-81ED-4DB2-BD59-A6C34878D82A}">
                    <a16:rowId xmlns:a16="http://schemas.microsoft.com/office/drawing/2014/main" val="3430596651"/>
                  </a:ext>
                </a:extLst>
              </a:tr>
              <a:tr h="370840">
                <a:tc>
                  <a:txBody>
                    <a:bodyPr/>
                    <a:lstStyle/>
                    <a:p>
                      <a:r>
                        <a:rPr lang="en-GB" dirty="0"/>
                        <a:t>Riverwalk</a:t>
                      </a:r>
                    </a:p>
                  </a:txBody>
                  <a:tcPr/>
                </a:tc>
                <a:tc>
                  <a:txBody>
                    <a:bodyPr/>
                    <a:lstStyle/>
                    <a:p>
                      <a:pPr algn="ctr"/>
                      <a:r>
                        <a:rPr lang="en-GB" dirty="0"/>
                        <a:t>101</a:t>
                      </a:r>
                    </a:p>
                  </a:txBody>
                  <a:tcPr/>
                </a:tc>
                <a:tc>
                  <a:txBody>
                    <a:bodyPr/>
                    <a:lstStyle/>
                    <a:p>
                      <a:pPr algn="ctr"/>
                      <a:r>
                        <a:rPr lang="en-GB" dirty="0"/>
                        <a:t>£100</a:t>
                      </a:r>
                    </a:p>
                  </a:txBody>
                  <a:tcPr/>
                </a:tc>
                <a:tc>
                  <a:txBody>
                    <a:bodyPr/>
                    <a:lstStyle/>
                    <a:p>
                      <a:pPr algn="ctr"/>
                      <a:r>
                        <a:rPr lang="en-GB" dirty="0"/>
                        <a:t>£101</a:t>
                      </a:r>
                    </a:p>
                  </a:txBody>
                  <a:tcPr/>
                </a:tc>
                <a:tc>
                  <a:txBody>
                    <a:bodyPr/>
                    <a:lstStyle/>
                    <a:p>
                      <a:pPr algn="ctr"/>
                      <a:r>
                        <a:rPr lang="en-GB" dirty="0"/>
                        <a:t>£201</a:t>
                      </a:r>
                    </a:p>
                  </a:txBody>
                  <a:tcPr/>
                </a:tc>
                <a:tc>
                  <a:txBody>
                    <a:bodyPr/>
                    <a:lstStyle/>
                    <a:p>
                      <a:pPr algn="ctr"/>
                      <a:r>
                        <a:rPr lang="en-GB" dirty="0"/>
                        <a:t>£1.99</a:t>
                      </a:r>
                    </a:p>
                  </a:txBody>
                  <a:tcPr/>
                </a:tc>
                <a:extLst>
                  <a:ext uri="{0D108BD9-81ED-4DB2-BD59-A6C34878D82A}">
                    <a16:rowId xmlns:a16="http://schemas.microsoft.com/office/drawing/2014/main" val="2754625605"/>
                  </a:ext>
                </a:extLst>
              </a:tr>
              <a:tr h="370840">
                <a:tc>
                  <a:txBody>
                    <a:bodyPr/>
                    <a:lstStyle/>
                    <a:p>
                      <a:r>
                        <a:rPr lang="en-GB" dirty="0"/>
                        <a:t>Folksharvest</a:t>
                      </a:r>
                    </a:p>
                  </a:txBody>
                  <a:tcPr/>
                </a:tc>
                <a:tc>
                  <a:txBody>
                    <a:bodyPr/>
                    <a:lstStyle/>
                    <a:p>
                      <a:pPr algn="ctr"/>
                      <a:r>
                        <a:rPr lang="en-GB" dirty="0"/>
                        <a:t>418</a:t>
                      </a:r>
                    </a:p>
                  </a:txBody>
                  <a:tcPr/>
                </a:tc>
                <a:tc>
                  <a:txBody>
                    <a:bodyPr/>
                    <a:lstStyle/>
                    <a:p>
                      <a:pPr algn="ctr"/>
                      <a:r>
                        <a:rPr lang="en-GB" dirty="0"/>
                        <a:t>£100</a:t>
                      </a:r>
                    </a:p>
                  </a:txBody>
                  <a:tcPr/>
                </a:tc>
                <a:tc>
                  <a:txBody>
                    <a:bodyPr/>
                    <a:lstStyle/>
                    <a:p>
                      <a:pPr algn="ctr"/>
                      <a:r>
                        <a:rPr lang="en-GB" dirty="0"/>
                        <a:t>£418</a:t>
                      </a:r>
                    </a:p>
                  </a:txBody>
                  <a:tcPr/>
                </a:tc>
                <a:tc>
                  <a:txBody>
                    <a:bodyPr/>
                    <a:lstStyle/>
                    <a:p>
                      <a:pPr algn="ctr"/>
                      <a:r>
                        <a:rPr lang="en-GB" dirty="0"/>
                        <a:t>£518</a:t>
                      </a:r>
                    </a:p>
                  </a:txBody>
                  <a:tcPr/>
                </a:tc>
                <a:tc>
                  <a:txBody>
                    <a:bodyPr/>
                    <a:lstStyle/>
                    <a:p>
                      <a:pPr algn="ctr"/>
                      <a:r>
                        <a:rPr lang="en-GB" dirty="0"/>
                        <a:t>£1.23</a:t>
                      </a:r>
                    </a:p>
                  </a:txBody>
                  <a:tcPr/>
                </a:tc>
                <a:extLst>
                  <a:ext uri="{0D108BD9-81ED-4DB2-BD59-A6C34878D82A}">
                    <a16:rowId xmlns:a16="http://schemas.microsoft.com/office/drawing/2014/main" val="608667406"/>
                  </a:ext>
                </a:extLst>
              </a:tr>
              <a:tr h="370840">
                <a:tc>
                  <a:txBody>
                    <a:bodyPr/>
                    <a:lstStyle/>
                    <a:p>
                      <a:r>
                        <a:rPr lang="en-GB" dirty="0"/>
                        <a:t>Fort Wilson</a:t>
                      </a:r>
                    </a:p>
                  </a:txBody>
                  <a:tcPr/>
                </a:tc>
                <a:tc>
                  <a:txBody>
                    <a:bodyPr/>
                    <a:lstStyle/>
                    <a:p>
                      <a:pPr algn="ctr"/>
                      <a:r>
                        <a:rPr lang="en-GB" dirty="0"/>
                        <a:t>630</a:t>
                      </a:r>
                    </a:p>
                  </a:txBody>
                  <a:tcPr/>
                </a:tc>
                <a:tc>
                  <a:txBody>
                    <a:bodyPr/>
                    <a:lstStyle/>
                    <a:p>
                      <a:pPr algn="ctr"/>
                      <a:r>
                        <a:rPr lang="en-GB" dirty="0"/>
                        <a:t>£100</a:t>
                      </a:r>
                    </a:p>
                  </a:txBody>
                  <a:tcPr/>
                </a:tc>
                <a:tc>
                  <a:txBody>
                    <a:bodyPr/>
                    <a:lstStyle/>
                    <a:p>
                      <a:pPr algn="ctr"/>
                      <a:r>
                        <a:rPr lang="en-GB" dirty="0"/>
                        <a:t>£630</a:t>
                      </a:r>
                    </a:p>
                  </a:txBody>
                  <a:tcPr/>
                </a:tc>
                <a:tc>
                  <a:txBody>
                    <a:bodyPr/>
                    <a:lstStyle/>
                    <a:p>
                      <a:pPr algn="ctr"/>
                      <a:r>
                        <a:rPr lang="en-GB" dirty="0"/>
                        <a:t>£730</a:t>
                      </a:r>
                    </a:p>
                  </a:txBody>
                  <a:tcPr/>
                </a:tc>
                <a:tc>
                  <a:txBody>
                    <a:bodyPr/>
                    <a:lstStyle/>
                    <a:p>
                      <a:pPr algn="ctr"/>
                      <a:r>
                        <a:rPr lang="en-GB" dirty="0"/>
                        <a:t>£1.15</a:t>
                      </a:r>
                    </a:p>
                  </a:txBody>
                  <a:tcPr/>
                </a:tc>
                <a:extLst>
                  <a:ext uri="{0D108BD9-81ED-4DB2-BD59-A6C34878D82A}">
                    <a16:rowId xmlns:a16="http://schemas.microsoft.com/office/drawing/2014/main" val="3426749"/>
                  </a:ext>
                </a:extLst>
              </a:tr>
            </a:tbl>
          </a:graphicData>
        </a:graphic>
      </p:graphicFrame>
      <p:sp>
        <p:nvSpPr>
          <p:cNvPr id="5" name="TextBox 4">
            <a:extLst>
              <a:ext uri="{FF2B5EF4-FFF2-40B4-BE49-F238E27FC236}">
                <a16:creationId xmlns:a16="http://schemas.microsoft.com/office/drawing/2014/main" id="{E87AF620-DC2A-7D45-32F1-71FF816C12BC}"/>
              </a:ext>
            </a:extLst>
          </p:cNvPr>
          <p:cNvSpPr txBox="1"/>
          <p:nvPr/>
        </p:nvSpPr>
        <p:spPr>
          <a:xfrm>
            <a:off x="383045" y="4336920"/>
            <a:ext cx="10190362" cy="2554545"/>
          </a:xfrm>
          <a:prstGeom prst="rect">
            <a:avLst/>
          </a:prstGeom>
          <a:noFill/>
        </p:spPr>
        <p:txBody>
          <a:bodyPr wrap="square" rtlCol="0">
            <a:spAutoFit/>
          </a:bodyPr>
          <a:lstStyle/>
          <a:p>
            <a:r>
              <a:rPr lang="en-GB" sz="2000" i="1" dirty="0">
                <a:latin typeface="Arial" panose="020B0604020202020204" pitchFamily="34" charset="0"/>
                <a:cs typeface="Arial" panose="020B0604020202020204" pitchFamily="34" charset="0"/>
              </a:rPr>
              <a:t>The core cost in this model probably needs to be affordable for every school</a:t>
            </a:r>
          </a:p>
          <a:p>
            <a:endParaRPr lang="en-GB" sz="2000" i="1" dirty="0">
              <a:latin typeface="Arial" panose="020B0604020202020204" pitchFamily="34" charset="0"/>
              <a:cs typeface="Arial" panose="020B0604020202020204" pitchFamily="34" charset="0"/>
            </a:endParaRPr>
          </a:p>
          <a:p>
            <a:r>
              <a:rPr lang="en-GB" sz="2000" b="1" dirty="0">
                <a:latin typeface="Arial" panose="020B0604020202020204" pitchFamily="34" charset="0"/>
                <a:cs typeface="Arial" panose="020B0604020202020204" pitchFamily="34" charset="0"/>
              </a:rPr>
              <a:t>PRO</a:t>
            </a:r>
            <a:r>
              <a:rPr lang="en-GB" sz="2000" dirty="0">
                <a:latin typeface="Arial" panose="020B0604020202020204" pitchFamily="34" charset="0"/>
                <a:cs typeface="Arial" panose="020B0604020202020204" pitchFamily="34" charset="0"/>
              </a:rPr>
              <a:t> – Brings in enough income from every school to be worth collecting</a:t>
            </a:r>
          </a:p>
          <a:p>
            <a:r>
              <a:rPr lang="en-GB" sz="2000" b="1" dirty="0">
                <a:latin typeface="Arial" panose="020B0604020202020204" pitchFamily="34" charset="0"/>
                <a:cs typeface="Arial" panose="020B0604020202020204" pitchFamily="34" charset="0"/>
              </a:rPr>
              <a:t>PRO</a:t>
            </a:r>
            <a:r>
              <a:rPr lang="en-GB" sz="2000" dirty="0">
                <a:latin typeface="Arial" panose="020B0604020202020204" pitchFamily="34" charset="0"/>
                <a:cs typeface="Arial" panose="020B0604020202020204" pitchFamily="34" charset="0"/>
              </a:rPr>
              <a:t> – Reflects that there are costs that are the same for the service no matter how big/small a school is</a:t>
            </a:r>
          </a:p>
          <a:p>
            <a:r>
              <a:rPr lang="en-GB" sz="2000" b="1" dirty="0">
                <a:latin typeface="Arial" panose="020B0604020202020204" pitchFamily="34" charset="0"/>
                <a:cs typeface="Arial" panose="020B0604020202020204" pitchFamily="34" charset="0"/>
              </a:rPr>
              <a:t>PRO </a:t>
            </a:r>
            <a:r>
              <a:rPr lang="en-GB" sz="2000" dirty="0">
                <a:latin typeface="Arial" panose="020B0604020202020204" pitchFamily="34" charset="0"/>
                <a:cs typeface="Arial" panose="020B0604020202020204" pitchFamily="34" charset="0"/>
              </a:rPr>
              <a:t>– Equitable in the per pupil element and reflects funding (though to a lesser extent than per pupil model)</a:t>
            </a:r>
          </a:p>
          <a:p>
            <a:r>
              <a:rPr lang="en-GB" sz="2000" b="1" dirty="0">
                <a:latin typeface="Arial" panose="020B0604020202020204" pitchFamily="34" charset="0"/>
                <a:cs typeface="Arial" panose="020B0604020202020204" pitchFamily="34" charset="0"/>
              </a:rPr>
              <a:t>CON</a:t>
            </a:r>
            <a:r>
              <a:rPr lang="en-GB" sz="2000" dirty="0">
                <a:latin typeface="Arial" panose="020B0604020202020204" pitchFamily="34" charset="0"/>
                <a:cs typeface="Arial" panose="020B0604020202020204" pitchFamily="34" charset="0"/>
              </a:rPr>
              <a:t> – There is still a slight additional cost for smaller schools per pupil</a:t>
            </a:r>
          </a:p>
        </p:txBody>
      </p:sp>
    </p:spTree>
    <p:extLst>
      <p:ext uri="{BB962C8B-B14F-4D97-AF65-F5344CB8AC3E}">
        <p14:creationId xmlns:p14="http://schemas.microsoft.com/office/powerpoint/2010/main" val="2678571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3E001-95C1-AE2B-9074-563A022C4D8B}"/>
              </a:ext>
            </a:extLst>
          </p:cNvPr>
          <p:cNvSpPr>
            <a:spLocks noGrp="1"/>
          </p:cNvSpPr>
          <p:nvPr>
            <p:ph type="title"/>
          </p:nvPr>
        </p:nvSpPr>
        <p:spPr/>
        <p:txBody>
          <a:bodyPr/>
          <a:lstStyle/>
          <a:p>
            <a:r>
              <a:rPr lang="en-GB" dirty="0">
                <a:solidFill>
                  <a:schemeClr val="accent6">
                    <a:lumMod val="75000"/>
                  </a:schemeClr>
                </a:solidFill>
                <a:latin typeface="Arial" panose="020B0604020202020204" pitchFamily="34" charset="0"/>
                <a:cs typeface="Arial" panose="020B0604020202020204" pitchFamily="34" charset="0"/>
              </a:rPr>
              <a:t>Housekeeping</a:t>
            </a:r>
          </a:p>
        </p:txBody>
      </p:sp>
      <p:sp>
        <p:nvSpPr>
          <p:cNvPr id="3" name="Content Placeholder 2">
            <a:extLst>
              <a:ext uri="{FF2B5EF4-FFF2-40B4-BE49-F238E27FC236}">
                <a16:creationId xmlns:a16="http://schemas.microsoft.com/office/drawing/2014/main" id="{270C4528-5EC7-0994-5B71-C04BA028B32A}"/>
              </a:ext>
            </a:extLst>
          </p:cNvPr>
          <p:cNvSpPr>
            <a:spLocks noGrp="1"/>
          </p:cNvSpPr>
          <p:nvPr>
            <p:ph idx="1"/>
          </p:nvPr>
        </p:nvSpPr>
        <p:spPr/>
        <p:txBody>
          <a:bodyPr>
            <a:normAutofit/>
          </a:bodyPr>
          <a:lstStyle/>
          <a:p>
            <a:r>
              <a:rPr lang="en-GB" sz="2500" dirty="0">
                <a:latin typeface="Arial" panose="020B0604020202020204" pitchFamily="34" charset="0"/>
                <a:cs typeface="Arial" panose="020B0604020202020204" pitchFamily="34" charset="0"/>
              </a:rPr>
              <a:t>Please stay muted until we enter the discussion portion</a:t>
            </a:r>
          </a:p>
          <a:p>
            <a:r>
              <a:rPr lang="en-GB" sz="2500" dirty="0">
                <a:latin typeface="Arial" panose="020B0604020202020204" pitchFamily="34" charset="0"/>
                <a:cs typeface="Arial" panose="020B0604020202020204" pitchFamily="34" charset="0"/>
              </a:rPr>
              <a:t>NCER colleagues are available in chat to answer any questions</a:t>
            </a:r>
          </a:p>
          <a:p>
            <a:r>
              <a:rPr lang="en-GB" sz="2500" dirty="0">
                <a:latin typeface="Arial" panose="020B0604020202020204" pitchFamily="34" charset="0"/>
                <a:cs typeface="Arial" panose="020B0604020202020204" pitchFamily="34" charset="0"/>
              </a:rPr>
              <a:t>Anything we can’t answer today will be picked up later and answers shared</a:t>
            </a:r>
          </a:p>
          <a:p>
            <a:r>
              <a:rPr lang="en-GB" sz="2500" dirty="0">
                <a:latin typeface="Arial" panose="020B0604020202020204" pitchFamily="34" charset="0"/>
                <a:cs typeface="Arial" panose="020B0604020202020204" pitchFamily="34" charset="0"/>
              </a:rPr>
              <a:t>Slides will be circulated</a:t>
            </a:r>
          </a:p>
          <a:p>
            <a:r>
              <a:rPr lang="en-GB" sz="2500" dirty="0">
                <a:latin typeface="Arial" panose="020B0604020202020204" pitchFamily="34" charset="0"/>
                <a:cs typeface="Arial" panose="020B0604020202020204" pitchFamily="34" charset="0"/>
              </a:rPr>
              <a:t>The session is being recorded and will be available as a video within a few days</a:t>
            </a:r>
          </a:p>
        </p:txBody>
      </p:sp>
      <p:pic>
        <p:nvPicPr>
          <p:cNvPr id="4" name="Picture 3" descr="A purple and white diamond with white text&#10;&#10;Description automatically generated">
            <a:extLst>
              <a:ext uri="{FF2B5EF4-FFF2-40B4-BE49-F238E27FC236}">
                <a16:creationId xmlns:a16="http://schemas.microsoft.com/office/drawing/2014/main" id="{85444A6F-1D37-D13C-57B0-7DE024C8688E}"/>
              </a:ext>
            </a:extLst>
          </p:cNvPr>
          <p:cNvPicPr>
            <a:picLocks noChangeAspect="1"/>
          </p:cNvPicPr>
          <p:nvPr/>
        </p:nvPicPr>
        <p:blipFill>
          <a:blip r:embed="rId2"/>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30418828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FAB008-3E3B-D0A0-E1FB-2496FB0DBC9E}"/>
              </a:ext>
            </a:extLst>
          </p:cNvPr>
          <p:cNvSpPr>
            <a:spLocks noGrp="1"/>
          </p:cNvSpPr>
          <p:nvPr>
            <p:ph type="title"/>
          </p:nvPr>
        </p:nvSpPr>
        <p:spPr/>
        <p:txBody>
          <a:bodyPr/>
          <a:lstStyle/>
          <a:p>
            <a:r>
              <a:rPr lang="en-GB" dirty="0">
                <a:solidFill>
                  <a:schemeClr val="accent6">
                    <a:lumMod val="75000"/>
                  </a:schemeClr>
                </a:solidFill>
              </a:rPr>
              <a:t>Pricing models</a:t>
            </a:r>
          </a:p>
        </p:txBody>
      </p:sp>
      <p:sp>
        <p:nvSpPr>
          <p:cNvPr id="3" name="Content Placeholder 2">
            <a:extLst>
              <a:ext uri="{FF2B5EF4-FFF2-40B4-BE49-F238E27FC236}">
                <a16:creationId xmlns:a16="http://schemas.microsoft.com/office/drawing/2014/main" id="{81AA0536-7F48-43A1-0A22-98176835F745}"/>
              </a:ext>
            </a:extLst>
          </p:cNvPr>
          <p:cNvSpPr>
            <a:spLocks noGrp="1"/>
          </p:cNvSpPr>
          <p:nvPr>
            <p:ph idx="1"/>
          </p:nvPr>
        </p:nvSpPr>
        <p:spPr>
          <a:xfrm>
            <a:off x="677334" y="1490869"/>
            <a:ext cx="8596668" cy="4930951"/>
          </a:xfrm>
        </p:spPr>
        <p:txBody>
          <a:bodyPr>
            <a:normAutofit fontScale="77500" lnSpcReduction="20000"/>
          </a:bodyPr>
          <a:lstStyle/>
          <a:p>
            <a:endParaRPr lang="en-GB" sz="2500" dirty="0"/>
          </a:p>
          <a:p>
            <a:r>
              <a:rPr lang="en-GB" sz="2700" dirty="0">
                <a:latin typeface="Arial" panose="020B0604020202020204" pitchFamily="34" charset="0"/>
                <a:cs typeface="Arial" panose="020B0604020202020204" pitchFamily="34" charset="0"/>
              </a:rPr>
              <a:t>Any or none of these models could suit your LAs characteristics</a:t>
            </a:r>
          </a:p>
          <a:p>
            <a:r>
              <a:rPr lang="en-GB" sz="2700" dirty="0">
                <a:latin typeface="Arial" panose="020B0604020202020204" pitchFamily="34" charset="0"/>
                <a:cs typeface="Arial" panose="020B0604020202020204" pitchFamily="34" charset="0"/>
              </a:rPr>
              <a:t>Make sure you understand what your model means for </a:t>
            </a:r>
            <a:r>
              <a:rPr lang="en-GB" sz="2700" b="1" dirty="0">
                <a:latin typeface="Arial" panose="020B0604020202020204" pitchFamily="34" charset="0"/>
                <a:cs typeface="Arial" panose="020B0604020202020204" pitchFamily="34" charset="0"/>
              </a:rPr>
              <a:t>every</a:t>
            </a:r>
            <a:r>
              <a:rPr lang="en-GB" sz="2700" dirty="0">
                <a:latin typeface="Arial" panose="020B0604020202020204" pitchFamily="34" charset="0"/>
                <a:cs typeface="Arial" panose="020B0604020202020204" pitchFamily="34" charset="0"/>
              </a:rPr>
              <a:t> school – don’t just look at the potential income</a:t>
            </a:r>
          </a:p>
          <a:p>
            <a:r>
              <a:rPr lang="en-GB" sz="2700" dirty="0">
                <a:latin typeface="Arial" panose="020B0604020202020204" pitchFamily="34" charset="0"/>
                <a:cs typeface="Arial" panose="020B0604020202020204" pitchFamily="34" charset="0"/>
              </a:rPr>
              <a:t>Compare models for different schools in these ways to anticipate possible complaints and assess the risks to your offer</a:t>
            </a:r>
          </a:p>
          <a:p>
            <a:r>
              <a:rPr lang="en-GB" sz="2700" dirty="0">
                <a:latin typeface="Arial" panose="020B0604020202020204" pitchFamily="34" charset="0"/>
                <a:cs typeface="Arial" panose="020B0604020202020204" pitchFamily="34" charset="0"/>
              </a:rPr>
              <a:t>Transparency to schools – don’t have them talking and trying to figure out why you charge differently for each school, tell them</a:t>
            </a:r>
          </a:p>
          <a:p>
            <a:r>
              <a:rPr lang="en-GB" sz="2700" dirty="0">
                <a:latin typeface="Arial" panose="020B0604020202020204" pitchFamily="34" charset="0"/>
                <a:cs typeface="Arial" panose="020B0604020202020204" pitchFamily="34" charset="0"/>
              </a:rPr>
              <a:t>Discounts or other benefits for MAT, Federations etc?</a:t>
            </a:r>
          </a:p>
          <a:p>
            <a:r>
              <a:rPr lang="en-GB" sz="2700" dirty="0">
                <a:latin typeface="Arial" panose="020B0604020202020204" pitchFamily="34" charset="0"/>
                <a:cs typeface="Arial" panose="020B0604020202020204" pitchFamily="34" charset="0"/>
              </a:rPr>
              <a:t>Special Schools – careful with bundling</a:t>
            </a:r>
          </a:p>
          <a:p>
            <a:r>
              <a:rPr lang="en-GB" sz="2700" dirty="0">
                <a:latin typeface="Arial" panose="020B0604020202020204" pitchFamily="34" charset="0"/>
                <a:cs typeface="Arial" panose="020B0604020202020204" pitchFamily="34" charset="0"/>
              </a:rPr>
              <a:t>Secondary schools</a:t>
            </a:r>
          </a:p>
          <a:p>
            <a:pPr lvl="1"/>
            <a:r>
              <a:rPr lang="en-GB" sz="2700" dirty="0">
                <a:latin typeface="Arial" panose="020B0604020202020204" pitchFamily="34" charset="0"/>
                <a:cs typeface="Arial" panose="020B0604020202020204" pitchFamily="34" charset="0"/>
              </a:rPr>
              <a:t>Ability to pay</a:t>
            </a:r>
          </a:p>
          <a:p>
            <a:pPr lvl="1"/>
            <a:r>
              <a:rPr lang="en-GB" sz="2700" dirty="0">
                <a:latin typeface="Arial" panose="020B0604020202020204" pitchFamily="34" charset="0"/>
                <a:cs typeface="Arial" panose="020B0604020202020204" pitchFamily="34" charset="0"/>
              </a:rPr>
              <a:t>In house systems and resources</a:t>
            </a:r>
            <a:endParaRPr lang="en-GB" sz="2500" dirty="0"/>
          </a:p>
        </p:txBody>
      </p:sp>
      <p:pic>
        <p:nvPicPr>
          <p:cNvPr id="4" name="Picture 3" descr="A purple and white diamond with white text&#10;&#10;Description automatically generated">
            <a:extLst>
              <a:ext uri="{FF2B5EF4-FFF2-40B4-BE49-F238E27FC236}">
                <a16:creationId xmlns:a16="http://schemas.microsoft.com/office/drawing/2014/main" id="{10B32906-8EFD-3B4D-6536-845836E87BF0}"/>
              </a:ext>
            </a:extLst>
          </p:cNvPr>
          <p:cNvPicPr>
            <a:picLocks noChangeAspect="1"/>
          </p:cNvPicPr>
          <p:nvPr/>
        </p:nvPicPr>
        <p:blipFill>
          <a:blip r:embed="rId2"/>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14767159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72876-52C3-A378-0DFC-186BED7B4DF8}"/>
              </a:ext>
            </a:extLst>
          </p:cNvPr>
          <p:cNvSpPr>
            <a:spLocks noGrp="1"/>
          </p:cNvSpPr>
          <p:nvPr>
            <p:ph type="title"/>
          </p:nvPr>
        </p:nvSpPr>
        <p:spPr>
          <a:xfrm>
            <a:off x="677334" y="515007"/>
            <a:ext cx="8596668" cy="1320800"/>
          </a:xfrm>
        </p:spPr>
        <p:txBody>
          <a:bodyPr/>
          <a:lstStyle/>
          <a:p>
            <a:r>
              <a:rPr lang="en-GB" dirty="0">
                <a:solidFill>
                  <a:schemeClr val="accent6">
                    <a:lumMod val="75000"/>
                  </a:schemeClr>
                </a:solidFill>
              </a:rPr>
              <a:t>Pricing Models</a:t>
            </a:r>
          </a:p>
        </p:txBody>
      </p:sp>
      <p:sp>
        <p:nvSpPr>
          <p:cNvPr id="3" name="Content Placeholder 2">
            <a:extLst>
              <a:ext uri="{FF2B5EF4-FFF2-40B4-BE49-F238E27FC236}">
                <a16:creationId xmlns:a16="http://schemas.microsoft.com/office/drawing/2014/main" id="{39ADCAF9-FF4F-6348-4F50-2769FADA255B}"/>
              </a:ext>
            </a:extLst>
          </p:cNvPr>
          <p:cNvSpPr>
            <a:spLocks noGrp="1"/>
          </p:cNvSpPr>
          <p:nvPr>
            <p:ph idx="1"/>
          </p:nvPr>
        </p:nvSpPr>
        <p:spPr>
          <a:xfrm>
            <a:off x="677334" y="1175407"/>
            <a:ext cx="8596668" cy="3880773"/>
          </a:xfrm>
        </p:spPr>
        <p:txBody>
          <a:bodyPr>
            <a:noAutofit/>
          </a:bodyPr>
          <a:lstStyle/>
          <a:p>
            <a:r>
              <a:rPr lang="en-GB" sz="2300" dirty="0">
                <a:latin typeface="Arial" panose="020B0604020202020204" pitchFamily="34" charset="0"/>
                <a:cs typeface="Arial" panose="020B0604020202020204" pitchFamily="34" charset="0"/>
              </a:rPr>
              <a:t>One chance to set your prices with credibility for a new service</a:t>
            </a:r>
          </a:p>
          <a:p>
            <a:r>
              <a:rPr lang="en-GB" sz="2300" dirty="0">
                <a:latin typeface="Arial" panose="020B0604020202020204" pitchFamily="34" charset="0"/>
                <a:cs typeface="Arial" panose="020B0604020202020204" pitchFamily="34" charset="0"/>
              </a:rPr>
              <a:t>Be realistic on what you need and what you expect to happen</a:t>
            </a:r>
          </a:p>
          <a:p>
            <a:r>
              <a:rPr lang="en-GB" sz="2300" dirty="0">
                <a:latin typeface="Arial" panose="020B0604020202020204" pitchFamily="34" charset="0"/>
                <a:cs typeface="Arial" panose="020B0604020202020204" pitchFamily="34" charset="0"/>
              </a:rPr>
              <a:t>School leaders – especially primary leaders – do network and will discuss a model they feel to be unfair</a:t>
            </a:r>
          </a:p>
          <a:p>
            <a:r>
              <a:rPr lang="en-GB" sz="2300" dirty="0">
                <a:latin typeface="Arial" panose="020B0604020202020204" pitchFamily="34" charset="0"/>
                <a:cs typeface="Arial" panose="020B0604020202020204" pitchFamily="34" charset="0"/>
              </a:rPr>
              <a:t>There may be other traded offers in your LA that they like (or don’t like) the charging models for – investigate that</a:t>
            </a:r>
          </a:p>
          <a:p>
            <a:endParaRPr lang="en-GB" sz="2300" dirty="0">
              <a:latin typeface="Arial" panose="020B0604020202020204" pitchFamily="34" charset="0"/>
              <a:cs typeface="Arial" panose="020B0604020202020204" pitchFamily="34" charset="0"/>
            </a:endParaRPr>
          </a:p>
          <a:p>
            <a:r>
              <a:rPr lang="en-GB" sz="2300" b="1" dirty="0">
                <a:latin typeface="Arial" panose="020B0604020202020204" pitchFamily="34" charset="0"/>
                <a:cs typeface="Arial" panose="020B0604020202020204" pitchFamily="34" charset="0"/>
              </a:rPr>
              <a:t>Above all, get it right for your LA’s situation and schools</a:t>
            </a:r>
          </a:p>
          <a:p>
            <a:r>
              <a:rPr lang="en-GB" sz="2300" dirty="0">
                <a:latin typeface="Arial" panose="020B0604020202020204" pitchFamily="34" charset="0"/>
                <a:cs typeface="Arial" panose="020B0604020202020204" pitchFamily="34" charset="0"/>
              </a:rPr>
              <a:t>Make it transparent what the traded service will fund and the basis for your charges / why that is collectively the best choice</a:t>
            </a:r>
          </a:p>
          <a:p>
            <a:r>
              <a:rPr lang="en-GB" sz="2300" dirty="0">
                <a:latin typeface="Arial" panose="020B0604020202020204" pitchFamily="34" charset="0"/>
                <a:cs typeface="Arial" panose="020B0604020202020204" pitchFamily="34" charset="0"/>
              </a:rPr>
              <a:t>Be cautious with ramping up prices (unless you had a teaser and told them in advance)</a:t>
            </a:r>
          </a:p>
          <a:p>
            <a:r>
              <a:rPr lang="en-GB" sz="2300" dirty="0">
                <a:latin typeface="Arial" panose="020B0604020202020204" pitchFamily="34" charset="0"/>
                <a:cs typeface="Arial" panose="020B0604020202020204" pitchFamily="34" charset="0"/>
              </a:rPr>
              <a:t>Consider what you will do if you do not get take up you need</a:t>
            </a:r>
          </a:p>
        </p:txBody>
      </p:sp>
      <p:pic>
        <p:nvPicPr>
          <p:cNvPr id="4" name="Picture 3" descr="A purple and white diamond with white text&#10;&#10;Description automatically generated">
            <a:extLst>
              <a:ext uri="{FF2B5EF4-FFF2-40B4-BE49-F238E27FC236}">
                <a16:creationId xmlns:a16="http://schemas.microsoft.com/office/drawing/2014/main" id="{CC02CD7E-D421-4284-ADC1-12A34D1D6BC9}"/>
              </a:ext>
            </a:extLst>
          </p:cNvPr>
          <p:cNvPicPr>
            <a:picLocks noChangeAspect="1"/>
          </p:cNvPicPr>
          <p:nvPr/>
        </p:nvPicPr>
        <p:blipFill>
          <a:blip r:embed="rId2"/>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1041383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72876-52C3-A378-0DFC-186BED7B4DF8}"/>
              </a:ext>
            </a:extLst>
          </p:cNvPr>
          <p:cNvSpPr>
            <a:spLocks noGrp="1"/>
          </p:cNvSpPr>
          <p:nvPr>
            <p:ph type="title"/>
          </p:nvPr>
        </p:nvSpPr>
        <p:spPr>
          <a:xfrm>
            <a:off x="677334" y="515007"/>
            <a:ext cx="8596668" cy="1320800"/>
          </a:xfrm>
        </p:spPr>
        <p:txBody>
          <a:bodyPr/>
          <a:lstStyle/>
          <a:p>
            <a:r>
              <a:rPr lang="en-GB" dirty="0">
                <a:solidFill>
                  <a:schemeClr val="accent6">
                    <a:lumMod val="75000"/>
                  </a:schemeClr>
                </a:solidFill>
              </a:rPr>
              <a:t>Traded Service document</a:t>
            </a:r>
          </a:p>
        </p:txBody>
      </p:sp>
      <p:sp>
        <p:nvSpPr>
          <p:cNvPr id="3" name="Content Placeholder 2">
            <a:extLst>
              <a:ext uri="{FF2B5EF4-FFF2-40B4-BE49-F238E27FC236}">
                <a16:creationId xmlns:a16="http://schemas.microsoft.com/office/drawing/2014/main" id="{39ADCAF9-FF4F-6348-4F50-2769FADA255B}"/>
              </a:ext>
            </a:extLst>
          </p:cNvPr>
          <p:cNvSpPr>
            <a:spLocks noGrp="1"/>
          </p:cNvSpPr>
          <p:nvPr>
            <p:ph idx="1"/>
          </p:nvPr>
        </p:nvSpPr>
        <p:spPr>
          <a:xfrm>
            <a:off x="677334" y="1175407"/>
            <a:ext cx="8596668" cy="3880773"/>
          </a:xfrm>
        </p:spPr>
        <p:txBody>
          <a:bodyPr>
            <a:noAutofit/>
          </a:bodyPr>
          <a:lstStyle/>
          <a:p>
            <a:r>
              <a:rPr lang="en-GB" sz="2300" dirty="0">
                <a:latin typeface="Arial" panose="020B0604020202020204" pitchFamily="34" charset="0"/>
                <a:cs typeface="Arial" panose="020B0604020202020204" pitchFamily="34" charset="0"/>
              </a:rPr>
              <a:t>Already placed a document concerning thinking about these – and related – topics on the NCER Help Centre which can be accessed at the link below</a:t>
            </a:r>
          </a:p>
          <a:p>
            <a:endParaRPr lang="en-GB" sz="2300" dirty="0">
              <a:latin typeface="Arial" panose="020B0604020202020204" pitchFamily="34" charset="0"/>
              <a:cs typeface="Arial" panose="020B0604020202020204" pitchFamily="34" charset="0"/>
            </a:endParaRPr>
          </a:p>
          <a:p>
            <a:r>
              <a:rPr lang="en-GB" sz="2300" dirty="0">
                <a:latin typeface="Arial" panose="020B0604020202020204" pitchFamily="34" charset="0"/>
                <a:cs typeface="Arial" panose="020B0604020202020204" pitchFamily="34" charset="0"/>
                <a:hlinkClick r:id="rId2"/>
              </a:rPr>
              <a:t>https://ncer.zendesk.com/hc/en-gb/articles/9151691484829</a:t>
            </a:r>
            <a:endParaRPr lang="en-GB" sz="2300" dirty="0">
              <a:latin typeface="Arial" panose="020B0604020202020204" pitchFamily="34" charset="0"/>
              <a:cs typeface="Arial" panose="020B0604020202020204" pitchFamily="34" charset="0"/>
            </a:endParaRPr>
          </a:p>
          <a:p>
            <a:pPr marL="0" indent="0">
              <a:buNone/>
            </a:pPr>
            <a:endParaRPr lang="en-GB" sz="2300" dirty="0">
              <a:latin typeface="Arial" panose="020B0604020202020204" pitchFamily="34" charset="0"/>
              <a:cs typeface="Arial" panose="020B0604020202020204" pitchFamily="34" charset="0"/>
            </a:endParaRPr>
          </a:p>
        </p:txBody>
      </p:sp>
      <p:pic>
        <p:nvPicPr>
          <p:cNvPr id="4" name="Picture 3" descr="A purple and white diamond with white text&#10;&#10;Description automatically generated">
            <a:extLst>
              <a:ext uri="{FF2B5EF4-FFF2-40B4-BE49-F238E27FC236}">
                <a16:creationId xmlns:a16="http://schemas.microsoft.com/office/drawing/2014/main" id="{CC02CD7E-D421-4284-ADC1-12A34D1D6BC9}"/>
              </a:ext>
            </a:extLst>
          </p:cNvPr>
          <p:cNvPicPr>
            <a:picLocks noChangeAspect="1"/>
          </p:cNvPicPr>
          <p:nvPr/>
        </p:nvPicPr>
        <p:blipFill>
          <a:blip r:embed="rId3"/>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4235549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D300F-17C6-B315-F277-A89486B87F25}"/>
              </a:ext>
            </a:extLst>
          </p:cNvPr>
          <p:cNvSpPr>
            <a:spLocks noGrp="1"/>
          </p:cNvSpPr>
          <p:nvPr>
            <p:ph type="ctrTitle"/>
          </p:nvPr>
        </p:nvSpPr>
        <p:spPr/>
        <p:txBody>
          <a:bodyPr/>
          <a:lstStyle/>
          <a:p>
            <a:r>
              <a:rPr lang="en-GB" dirty="0">
                <a:solidFill>
                  <a:schemeClr val="accent6">
                    <a:lumMod val="75000"/>
                  </a:schemeClr>
                </a:solidFill>
              </a:rPr>
              <a:t>LA Case Study – Kent County Council</a:t>
            </a:r>
          </a:p>
        </p:txBody>
      </p:sp>
      <p:sp>
        <p:nvSpPr>
          <p:cNvPr id="3" name="TextBox 2">
            <a:extLst>
              <a:ext uri="{FF2B5EF4-FFF2-40B4-BE49-F238E27FC236}">
                <a16:creationId xmlns:a16="http://schemas.microsoft.com/office/drawing/2014/main" id="{BA2B80C5-E5B4-DA39-F139-F7E6F5FBDB3F}"/>
              </a:ext>
            </a:extLst>
          </p:cNvPr>
          <p:cNvSpPr txBox="1"/>
          <p:nvPr/>
        </p:nvSpPr>
        <p:spPr>
          <a:xfrm>
            <a:off x="2879834" y="4225159"/>
            <a:ext cx="7031421" cy="800219"/>
          </a:xfrm>
          <a:prstGeom prst="rect">
            <a:avLst/>
          </a:prstGeom>
          <a:noFill/>
        </p:spPr>
        <p:txBody>
          <a:bodyPr wrap="square" rtlCol="0">
            <a:spAutoFit/>
          </a:bodyPr>
          <a:lstStyle/>
          <a:p>
            <a:r>
              <a:rPr lang="en-GB" sz="2300" dirty="0">
                <a:latin typeface="Arial" panose="020B0604020202020204" pitchFamily="34" charset="0"/>
                <a:cs typeface="Arial" panose="020B0604020202020204" pitchFamily="34" charset="0"/>
              </a:rPr>
              <a:t>Wendy Murray &amp; Abi Maunders - Education, Early Years and Wider Early Help – Kent County Council</a:t>
            </a:r>
          </a:p>
        </p:txBody>
      </p:sp>
      <p:pic>
        <p:nvPicPr>
          <p:cNvPr id="5" name="Picture 4" descr="A blue background with white text&#10;&#10;Description automatically generated">
            <a:hlinkClick r:id="rId2" action="ppaction://hlinkpres?slideindex=1&amp;slidetitle=Traded Offer  in Kent"/>
            <a:extLst>
              <a:ext uri="{FF2B5EF4-FFF2-40B4-BE49-F238E27FC236}">
                <a16:creationId xmlns:a16="http://schemas.microsoft.com/office/drawing/2014/main" id="{2410BF05-567D-D13C-9420-4BC182EFA7CF}"/>
              </a:ext>
            </a:extLst>
          </p:cNvPr>
          <p:cNvPicPr>
            <a:picLocks noChangeAspect="1"/>
          </p:cNvPicPr>
          <p:nvPr/>
        </p:nvPicPr>
        <p:blipFill>
          <a:blip r:embed="rId3"/>
          <a:stretch>
            <a:fillRect/>
          </a:stretch>
        </p:blipFill>
        <p:spPr>
          <a:xfrm>
            <a:off x="6209163" y="5647058"/>
            <a:ext cx="5562600" cy="850900"/>
          </a:xfrm>
          <a:prstGeom prst="rect">
            <a:avLst/>
          </a:prstGeom>
        </p:spPr>
      </p:pic>
      <p:pic>
        <p:nvPicPr>
          <p:cNvPr id="4" name="Picture 3" descr="A purple and white diamond with white text&#10;&#10;Description automatically generated">
            <a:extLst>
              <a:ext uri="{FF2B5EF4-FFF2-40B4-BE49-F238E27FC236}">
                <a16:creationId xmlns:a16="http://schemas.microsoft.com/office/drawing/2014/main" id="{F77060AC-AE35-EC6C-9786-24FB2D43831A}"/>
              </a:ext>
            </a:extLst>
          </p:cNvPr>
          <p:cNvPicPr>
            <a:picLocks noChangeAspect="1"/>
          </p:cNvPicPr>
          <p:nvPr/>
        </p:nvPicPr>
        <p:blipFill>
          <a:blip r:embed="rId4"/>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7280065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D300F-17C6-B315-F277-A89486B87F25}"/>
              </a:ext>
            </a:extLst>
          </p:cNvPr>
          <p:cNvSpPr>
            <a:spLocks noGrp="1"/>
          </p:cNvSpPr>
          <p:nvPr>
            <p:ph type="ctrTitle"/>
          </p:nvPr>
        </p:nvSpPr>
        <p:spPr/>
        <p:txBody>
          <a:bodyPr/>
          <a:lstStyle/>
          <a:p>
            <a:r>
              <a:rPr lang="en-GB" dirty="0">
                <a:solidFill>
                  <a:schemeClr val="accent6">
                    <a:lumMod val="75000"/>
                  </a:schemeClr>
                </a:solidFill>
              </a:rPr>
              <a:t>Open discussion </a:t>
            </a:r>
            <a:r>
              <a:rPr lang="en-GB">
                <a:solidFill>
                  <a:schemeClr val="accent6">
                    <a:lumMod val="75000"/>
                  </a:schemeClr>
                </a:solidFill>
              </a:rPr>
              <a:t>&amp; questions</a:t>
            </a:r>
            <a:endParaRPr lang="en-GB" dirty="0">
              <a:solidFill>
                <a:schemeClr val="accent6">
                  <a:lumMod val="75000"/>
                </a:schemeClr>
              </a:solidFill>
            </a:endParaRPr>
          </a:p>
        </p:txBody>
      </p:sp>
      <p:pic>
        <p:nvPicPr>
          <p:cNvPr id="3" name="Picture 2" descr="A purple and white diamond with white text&#10;&#10;Description automatically generated">
            <a:extLst>
              <a:ext uri="{FF2B5EF4-FFF2-40B4-BE49-F238E27FC236}">
                <a16:creationId xmlns:a16="http://schemas.microsoft.com/office/drawing/2014/main" id="{FB1E115B-C038-ADA4-D5B5-A3C246D06DD4}"/>
              </a:ext>
            </a:extLst>
          </p:cNvPr>
          <p:cNvPicPr>
            <a:picLocks noChangeAspect="1"/>
          </p:cNvPicPr>
          <p:nvPr/>
        </p:nvPicPr>
        <p:blipFill>
          <a:blip r:embed="rId2"/>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7274307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7FC68B-81C9-0FE0-6C38-0A9233EFFE7D}"/>
              </a:ext>
            </a:extLst>
          </p:cNvPr>
          <p:cNvSpPr>
            <a:spLocks noGrp="1"/>
          </p:cNvSpPr>
          <p:nvPr>
            <p:ph type="title"/>
          </p:nvPr>
        </p:nvSpPr>
        <p:spPr/>
        <p:txBody>
          <a:bodyPr/>
          <a:lstStyle/>
          <a:p>
            <a:r>
              <a:rPr lang="en-GB" dirty="0">
                <a:solidFill>
                  <a:schemeClr val="accent6">
                    <a:lumMod val="75000"/>
                  </a:schemeClr>
                </a:solidFill>
              </a:rPr>
              <a:t>Some prompts</a:t>
            </a:r>
          </a:p>
        </p:txBody>
      </p:sp>
      <p:sp>
        <p:nvSpPr>
          <p:cNvPr id="3" name="Content Placeholder 2">
            <a:extLst>
              <a:ext uri="{FF2B5EF4-FFF2-40B4-BE49-F238E27FC236}">
                <a16:creationId xmlns:a16="http://schemas.microsoft.com/office/drawing/2014/main" id="{03838CAB-F61A-D3C3-4434-6C67CEA6B0A6}"/>
              </a:ext>
            </a:extLst>
          </p:cNvPr>
          <p:cNvSpPr>
            <a:spLocks noGrp="1"/>
          </p:cNvSpPr>
          <p:nvPr>
            <p:ph idx="1"/>
          </p:nvPr>
        </p:nvSpPr>
        <p:spPr/>
        <p:txBody>
          <a:bodyPr>
            <a:normAutofit fontScale="85000" lnSpcReduction="10000"/>
          </a:bodyPr>
          <a:lstStyle/>
          <a:p>
            <a:r>
              <a:rPr lang="en-GB" sz="2500" dirty="0">
                <a:latin typeface="Arial" panose="020B0604020202020204" pitchFamily="34" charset="0"/>
                <a:cs typeface="Arial" panose="020B0604020202020204" pitchFamily="34" charset="0"/>
              </a:rPr>
              <a:t>Is there anyone who has (un)successfully used a different pricing model? What was it? What should others consider about it?</a:t>
            </a:r>
          </a:p>
          <a:p>
            <a:endParaRPr lang="en-GB" sz="2500" dirty="0">
              <a:latin typeface="Arial" panose="020B0604020202020204" pitchFamily="34" charset="0"/>
              <a:cs typeface="Arial" panose="020B0604020202020204" pitchFamily="34" charset="0"/>
            </a:endParaRPr>
          </a:p>
          <a:p>
            <a:r>
              <a:rPr lang="en-GB" sz="2500" dirty="0">
                <a:latin typeface="Arial" panose="020B0604020202020204" pitchFamily="34" charset="0"/>
                <a:cs typeface="Arial" panose="020B0604020202020204" pitchFamily="34" charset="0"/>
              </a:rPr>
              <a:t>What was the reaction from your schools on launch? How did you build interest in what you were offering?</a:t>
            </a:r>
          </a:p>
          <a:p>
            <a:endParaRPr lang="en-GB" sz="2500" dirty="0">
              <a:latin typeface="Arial" panose="020B0604020202020204" pitchFamily="34" charset="0"/>
              <a:cs typeface="Arial" panose="020B0604020202020204" pitchFamily="34" charset="0"/>
            </a:endParaRPr>
          </a:p>
          <a:p>
            <a:r>
              <a:rPr lang="en-GB" sz="2500" dirty="0">
                <a:latin typeface="Arial" panose="020B0604020202020204" pitchFamily="34" charset="0"/>
                <a:cs typeface="Arial" panose="020B0604020202020204" pitchFamily="34" charset="0"/>
              </a:rPr>
              <a:t>Did you offer a first year cheap or free?</a:t>
            </a:r>
          </a:p>
          <a:p>
            <a:endParaRPr lang="en-GB" sz="2500" dirty="0">
              <a:latin typeface="Arial" panose="020B0604020202020204" pitchFamily="34" charset="0"/>
              <a:cs typeface="Arial" panose="020B0604020202020204" pitchFamily="34" charset="0"/>
            </a:endParaRPr>
          </a:p>
          <a:p>
            <a:r>
              <a:rPr lang="en-GB" sz="2500" dirty="0">
                <a:latin typeface="Arial" panose="020B0604020202020204" pitchFamily="34" charset="0"/>
                <a:cs typeface="Arial" panose="020B0604020202020204" pitchFamily="34" charset="0"/>
              </a:rPr>
              <a:t>When did you launch and release info about your traded service?</a:t>
            </a:r>
          </a:p>
          <a:p>
            <a:pPr marL="0" indent="0">
              <a:buNone/>
            </a:pPr>
            <a:endParaRPr lang="en-GB" dirty="0"/>
          </a:p>
          <a:p>
            <a:endParaRPr lang="en-GB" dirty="0"/>
          </a:p>
          <a:p>
            <a:endParaRPr lang="en-GB" dirty="0"/>
          </a:p>
        </p:txBody>
      </p:sp>
      <p:pic>
        <p:nvPicPr>
          <p:cNvPr id="4" name="Picture 3" descr="A purple and white diamond with white text&#10;&#10;Description automatically generated">
            <a:extLst>
              <a:ext uri="{FF2B5EF4-FFF2-40B4-BE49-F238E27FC236}">
                <a16:creationId xmlns:a16="http://schemas.microsoft.com/office/drawing/2014/main" id="{04042103-2A0C-E117-DF43-B0DE8CD7CEF7}"/>
              </a:ext>
            </a:extLst>
          </p:cNvPr>
          <p:cNvPicPr>
            <a:picLocks noChangeAspect="1"/>
          </p:cNvPicPr>
          <p:nvPr/>
        </p:nvPicPr>
        <p:blipFill>
          <a:blip r:embed="rId2"/>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2494354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D300F-17C6-B315-F277-A89486B87F25}"/>
              </a:ext>
            </a:extLst>
          </p:cNvPr>
          <p:cNvSpPr>
            <a:spLocks noGrp="1"/>
          </p:cNvSpPr>
          <p:nvPr>
            <p:ph type="ctrTitle"/>
          </p:nvPr>
        </p:nvSpPr>
        <p:spPr/>
        <p:txBody>
          <a:bodyPr/>
          <a:lstStyle/>
          <a:p>
            <a:r>
              <a:rPr lang="en-GB" dirty="0">
                <a:solidFill>
                  <a:schemeClr val="accent6">
                    <a:lumMod val="75000"/>
                  </a:schemeClr>
                </a:solidFill>
              </a:rPr>
              <a:t>Concluding thoughts</a:t>
            </a:r>
          </a:p>
        </p:txBody>
      </p:sp>
      <p:pic>
        <p:nvPicPr>
          <p:cNvPr id="3" name="Picture 2" descr="A purple and white diamond with white text&#10;&#10;Description automatically generated">
            <a:extLst>
              <a:ext uri="{FF2B5EF4-FFF2-40B4-BE49-F238E27FC236}">
                <a16:creationId xmlns:a16="http://schemas.microsoft.com/office/drawing/2014/main" id="{22FEABFB-55D7-C7C6-5FD6-22BDF4B6B912}"/>
              </a:ext>
            </a:extLst>
          </p:cNvPr>
          <p:cNvPicPr>
            <a:picLocks noChangeAspect="1"/>
          </p:cNvPicPr>
          <p:nvPr/>
        </p:nvPicPr>
        <p:blipFill>
          <a:blip r:embed="rId2"/>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38007094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D300F-17C6-B315-F277-A89486B87F25}"/>
              </a:ext>
            </a:extLst>
          </p:cNvPr>
          <p:cNvSpPr>
            <a:spLocks noGrp="1"/>
          </p:cNvSpPr>
          <p:nvPr>
            <p:ph type="ctrTitle"/>
          </p:nvPr>
        </p:nvSpPr>
        <p:spPr>
          <a:xfrm>
            <a:off x="1465026" y="3949554"/>
            <a:ext cx="7766936" cy="1646302"/>
          </a:xfrm>
        </p:spPr>
        <p:txBody>
          <a:bodyPr/>
          <a:lstStyle/>
          <a:p>
            <a:r>
              <a:rPr lang="en-GB" sz="4000" dirty="0">
                <a:solidFill>
                  <a:schemeClr val="accent6">
                    <a:lumMod val="75000"/>
                  </a:schemeClr>
                </a:solidFill>
              </a:rPr>
              <a:t>The video and any Q&amp;A docs will be released in the next few days in Nexus Help Centre</a:t>
            </a:r>
            <a:br>
              <a:rPr lang="en-GB" sz="4000" dirty="0">
                <a:solidFill>
                  <a:schemeClr val="accent6">
                    <a:lumMod val="75000"/>
                  </a:schemeClr>
                </a:solidFill>
              </a:rPr>
            </a:br>
            <a:br>
              <a:rPr lang="en-GB" sz="4000" dirty="0">
                <a:solidFill>
                  <a:schemeClr val="accent6">
                    <a:lumMod val="75000"/>
                  </a:schemeClr>
                </a:solidFill>
              </a:rPr>
            </a:br>
            <a:r>
              <a:rPr lang="en-GB" sz="4000" dirty="0">
                <a:solidFill>
                  <a:schemeClr val="accent6">
                    <a:lumMod val="75000"/>
                  </a:schemeClr>
                </a:solidFill>
              </a:rPr>
              <a:t>Thank you for participating</a:t>
            </a:r>
            <a:br>
              <a:rPr lang="en-GB" sz="4000" dirty="0">
                <a:solidFill>
                  <a:schemeClr val="accent6">
                    <a:lumMod val="75000"/>
                  </a:schemeClr>
                </a:solidFill>
              </a:rPr>
            </a:br>
            <a:br>
              <a:rPr lang="en-GB" sz="4000" dirty="0">
                <a:solidFill>
                  <a:schemeClr val="accent6">
                    <a:lumMod val="75000"/>
                  </a:schemeClr>
                </a:solidFill>
              </a:rPr>
            </a:br>
            <a:r>
              <a:rPr lang="en-GB" sz="4000" dirty="0">
                <a:solidFill>
                  <a:schemeClr val="accent6">
                    <a:lumMod val="75000"/>
                  </a:schemeClr>
                </a:solidFill>
              </a:rPr>
              <a:t>Contact: </a:t>
            </a:r>
            <a:r>
              <a:rPr lang="en-GB" sz="4000" dirty="0">
                <a:solidFill>
                  <a:schemeClr val="accent6">
                    <a:lumMod val="75000"/>
                  </a:schemeClr>
                </a:solidFill>
                <a:hlinkClick r:id="rId3"/>
              </a:rPr>
              <a:t>paul.caladine@kirklees.gov.uk</a:t>
            </a:r>
            <a:r>
              <a:rPr lang="en-GB" sz="4000" dirty="0">
                <a:solidFill>
                  <a:schemeClr val="accent6">
                    <a:lumMod val="75000"/>
                  </a:schemeClr>
                </a:solidFill>
              </a:rPr>
              <a:t> </a:t>
            </a:r>
          </a:p>
        </p:txBody>
      </p:sp>
      <p:pic>
        <p:nvPicPr>
          <p:cNvPr id="3" name="Picture 2" descr="A purple and white diamond with white text&#10;&#10;Description automatically generated">
            <a:extLst>
              <a:ext uri="{FF2B5EF4-FFF2-40B4-BE49-F238E27FC236}">
                <a16:creationId xmlns:a16="http://schemas.microsoft.com/office/drawing/2014/main" id="{8DEE3D50-3BA3-2BC7-A33B-BC5D639C04EB}"/>
              </a:ext>
            </a:extLst>
          </p:cNvPr>
          <p:cNvPicPr>
            <a:picLocks noChangeAspect="1"/>
          </p:cNvPicPr>
          <p:nvPr/>
        </p:nvPicPr>
        <p:blipFill>
          <a:blip r:embed="rId4"/>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3885215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2478B-4B2D-F03B-C414-E39B546BE838}"/>
              </a:ext>
            </a:extLst>
          </p:cNvPr>
          <p:cNvSpPr>
            <a:spLocks noGrp="1"/>
          </p:cNvSpPr>
          <p:nvPr>
            <p:ph type="title"/>
          </p:nvPr>
        </p:nvSpPr>
        <p:spPr>
          <a:xfrm>
            <a:off x="677334" y="609600"/>
            <a:ext cx="8596668" cy="683172"/>
          </a:xfrm>
        </p:spPr>
        <p:txBody>
          <a:bodyPr/>
          <a:lstStyle/>
          <a:p>
            <a:r>
              <a:rPr lang="en-GB" dirty="0">
                <a:solidFill>
                  <a:schemeClr val="accent6">
                    <a:lumMod val="75000"/>
                  </a:schemeClr>
                </a:solidFill>
              </a:rPr>
              <a:t>To be clear…</a:t>
            </a:r>
          </a:p>
        </p:txBody>
      </p:sp>
      <p:sp>
        <p:nvSpPr>
          <p:cNvPr id="3" name="Content Placeholder 2">
            <a:extLst>
              <a:ext uri="{FF2B5EF4-FFF2-40B4-BE49-F238E27FC236}">
                <a16:creationId xmlns:a16="http://schemas.microsoft.com/office/drawing/2014/main" id="{D6107CEC-DAB3-91EE-EE60-A2C582A9FA3E}"/>
              </a:ext>
            </a:extLst>
          </p:cNvPr>
          <p:cNvSpPr>
            <a:spLocks noGrp="1"/>
          </p:cNvSpPr>
          <p:nvPr>
            <p:ph idx="1"/>
          </p:nvPr>
        </p:nvSpPr>
        <p:spPr>
          <a:xfrm>
            <a:off x="677334" y="1366345"/>
            <a:ext cx="8596668" cy="5076496"/>
          </a:xfrm>
        </p:spPr>
        <p:txBody>
          <a:bodyPr>
            <a:normAutofit/>
          </a:bodyPr>
          <a:lstStyle/>
          <a:p>
            <a:endParaRPr lang="en-GB" sz="2500" dirty="0">
              <a:latin typeface="Arial" panose="020B0604020202020204" pitchFamily="34" charset="0"/>
              <a:cs typeface="Arial" panose="020B0604020202020204" pitchFamily="34" charset="0"/>
            </a:endParaRPr>
          </a:p>
          <a:p>
            <a:pPr marL="0" indent="0">
              <a:buNone/>
            </a:pPr>
            <a:endParaRPr lang="en-GB" sz="2500" dirty="0">
              <a:latin typeface="Arial" panose="020B0604020202020204" pitchFamily="34" charset="0"/>
              <a:cs typeface="Arial" panose="020B0604020202020204" pitchFamily="34" charset="0"/>
            </a:endParaRPr>
          </a:p>
          <a:p>
            <a:r>
              <a:rPr lang="en-GB" sz="2500" dirty="0">
                <a:latin typeface="Arial" panose="020B0604020202020204" pitchFamily="34" charset="0"/>
                <a:cs typeface="Arial" panose="020B0604020202020204" pitchFamily="34" charset="0"/>
              </a:rPr>
              <a:t>NCER is </a:t>
            </a:r>
            <a:r>
              <a:rPr lang="en-GB" sz="2500" b="1" dirty="0">
                <a:latin typeface="Arial" panose="020B0604020202020204" pitchFamily="34" charset="0"/>
                <a:cs typeface="Arial" panose="020B0604020202020204" pitchFamily="34" charset="0"/>
              </a:rPr>
              <a:t>not</a:t>
            </a:r>
            <a:r>
              <a:rPr lang="en-GB" sz="2500" dirty="0">
                <a:latin typeface="Arial" panose="020B0604020202020204" pitchFamily="34" charset="0"/>
                <a:cs typeface="Arial" panose="020B0604020202020204" pitchFamily="34" charset="0"/>
              </a:rPr>
              <a:t> telling LAs:</a:t>
            </a:r>
          </a:p>
          <a:p>
            <a:pPr lvl="1"/>
            <a:r>
              <a:rPr lang="en-GB" sz="2300" dirty="0">
                <a:latin typeface="Arial" panose="020B0604020202020204" pitchFamily="34" charset="0"/>
                <a:cs typeface="Arial" panose="020B0604020202020204" pitchFamily="34" charset="0"/>
              </a:rPr>
              <a:t>To trade</a:t>
            </a:r>
          </a:p>
          <a:p>
            <a:pPr lvl="1"/>
            <a:r>
              <a:rPr lang="en-GB" sz="2300" dirty="0">
                <a:latin typeface="Arial" panose="020B0604020202020204" pitchFamily="34" charset="0"/>
                <a:cs typeface="Arial" panose="020B0604020202020204" pitchFamily="34" charset="0"/>
              </a:rPr>
              <a:t>How to trade</a:t>
            </a:r>
          </a:p>
          <a:p>
            <a:pPr lvl="1"/>
            <a:r>
              <a:rPr lang="en-GB" sz="2300" dirty="0">
                <a:latin typeface="Arial" panose="020B0604020202020204" pitchFamily="34" charset="0"/>
                <a:cs typeface="Arial" panose="020B0604020202020204" pitchFamily="34" charset="0"/>
              </a:rPr>
              <a:t>What to charge their schools</a:t>
            </a:r>
          </a:p>
          <a:p>
            <a:endParaRPr lang="en-GB" sz="2500" dirty="0">
              <a:latin typeface="Arial" panose="020B0604020202020204" pitchFamily="34" charset="0"/>
              <a:cs typeface="Arial" panose="020B0604020202020204" pitchFamily="34" charset="0"/>
            </a:endParaRPr>
          </a:p>
          <a:p>
            <a:r>
              <a:rPr lang="en-GB" sz="2500" dirty="0">
                <a:latin typeface="Arial" panose="020B0604020202020204" pitchFamily="34" charset="0"/>
                <a:cs typeface="Arial" panose="020B0604020202020204" pitchFamily="34" charset="0"/>
              </a:rPr>
              <a:t>We are simply providing examples and facilitating sharing of knowledge within the membership</a:t>
            </a:r>
          </a:p>
        </p:txBody>
      </p:sp>
      <p:pic>
        <p:nvPicPr>
          <p:cNvPr id="4" name="Picture 3" descr="A purple and white diamond with white text&#10;&#10;Description automatically generated">
            <a:extLst>
              <a:ext uri="{FF2B5EF4-FFF2-40B4-BE49-F238E27FC236}">
                <a16:creationId xmlns:a16="http://schemas.microsoft.com/office/drawing/2014/main" id="{147EA18F-42A1-C81C-1043-AB2EEB100224}"/>
              </a:ext>
            </a:extLst>
          </p:cNvPr>
          <p:cNvPicPr>
            <a:picLocks noChangeAspect="1"/>
          </p:cNvPicPr>
          <p:nvPr/>
        </p:nvPicPr>
        <p:blipFill>
          <a:blip r:embed="rId2"/>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4208169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2478B-4B2D-F03B-C414-E39B546BE838}"/>
              </a:ext>
            </a:extLst>
          </p:cNvPr>
          <p:cNvSpPr>
            <a:spLocks noGrp="1"/>
          </p:cNvSpPr>
          <p:nvPr>
            <p:ph type="title"/>
          </p:nvPr>
        </p:nvSpPr>
        <p:spPr>
          <a:xfrm>
            <a:off x="677334" y="609600"/>
            <a:ext cx="8596668" cy="683172"/>
          </a:xfrm>
        </p:spPr>
        <p:txBody>
          <a:bodyPr/>
          <a:lstStyle/>
          <a:p>
            <a:r>
              <a:rPr lang="en-GB" dirty="0">
                <a:solidFill>
                  <a:schemeClr val="accent6">
                    <a:lumMod val="75000"/>
                  </a:schemeClr>
                </a:solidFill>
              </a:rPr>
              <a:t>Introduction</a:t>
            </a:r>
          </a:p>
        </p:txBody>
      </p:sp>
      <p:sp>
        <p:nvSpPr>
          <p:cNvPr id="3" name="Content Placeholder 2">
            <a:extLst>
              <a:ext uri="{FF2B5EF4-FFF2-40B4-BE49-F238E27FC236}">
                <a16:creationId xmlns:a16="http://schemas.microsoft.com/office/drawing/2014/main" id="{D6107CEC-DAB3-91EE-EE60-A2C582A9FA3E}"/>
              </a:ext>
            </a:extLst>
          </p:cNvPr>
          <p:cNvSpPr>
            <a:spLocks noGrp="1"/>
          </p:cNvSpPr>
          <p:nvPr>
            <p:ph idx="1"/>
          </p:nvPr>
        </p:nvSpPr>
        <p:spPr>
          <a:xfrm>
            <a:off x="677334" y="1366345"/>
            <a:ext cx="8596668" cy="5076496"/>
          </a:xfrm>
        </p:spPr>
        <p:txBody>
          <a:bodyPr>
            <a:normAutofit/>
          </a:bodyPr>
          <a:lstStyle/>
          <a:p>
            <a:endParaRPr lang="en-GB" sz="2500" dirty="0">
              <a:latin typeface="Arial" panose="020B0604020202020204" pitchFamily="34" charset="0"/>
              <a:cs typeface="Arial" panose="020B0604020202020204" pitchFamily="34" charset="0"/>
            </a:endParaRPr>
          </a:p>
          <a:p>
            <a:pPr marL="0" indent="0">
              <a:buNone/>
            </a:pPr>
            <a:endParaRPr lang="en-GB" sz="2500" dirty="0">
              <a:latin typeface="Arial" panose="020B0604020202020204" pitchFamily="34" charset="0"/>
              <a:cs typeface="Arial" panose="020B0604020202020204" pitchFamily="34" charset="0"/>
            </a:endParaRPr>
          </a:p>
          <a:p>
            <a:r>
              <a:rPr lang="en-GB" sz="2500" dirty="0">
                <a:latin typeface="Arial" panose="020B0604020202020204" pitchFamily="34" charset="0"/>
                <a:cs typeface="Arial" panose="020B0604020202020204" pitchFamily="34" charset="0"/>
              </a:rPr>
              <a:t>Researched options for implementing an attainment reporting system and selected Perspective Lite back in 2012-2013</a:t>
            </a:r>
          </a:p>
          <a:p>
            <a:r>
              <a:rPr lang="en-GB" sz="2500" dirty="0">
                <a:latin typeface="Arial" panose="020B0604020202020204" pitchFamily="34" charset="0"/>
                <a:cs typeface="Arial" panose="020B0604020202020204" pitchFamily="34" charset="0"/>
              </a:rPr>
              <a:t>Implemented Perspective Lite in 2 Local Authorities (one small MBC and one large city)</a:t>
            </a:r>
          </a:p>
          <a:p>
            <a:r>
              <a:rPr lang="en-GB" sz="2500" dirty="0">
                <a:latin typeface="Arial" panose="020B0604020202020204" pitchFamily="34" charset="0"/>
                <a:cs typeface="Arial" panose="020B0604020202020204" pitchFamily="34" charset="0"/>
              </a:rPr>
              <a:t>Ran data traded service from 2017 to 2022 (working directly with heads in wider role than pure data)</a:t>
            </a:r>
          </a:p>
          <a:p>
            <a:endParaRPr lang="en-GB" sz="2500" dirty="0">
              <a:latin typeface="Arial" panose="020B0604020202020204" pitchFamily="34" charset="0"/>
              <a:cs typeface="Arial" panose="020B0604020202020204" pitchFamily="34" charset="0"/>
            </a:endParaRPr>
          </a:p>
          <a:p>
            <a:endParaRPr lang="en-GB" sz="2500" dirty="0">
              <a:latin typeface="Arial" panose="020B0604020202020204" pitchFamily="34" charset="0"/>
              <a:cs typeface="Arial" panose="020B0604020202020204" pitchFamily="34" charset="0"/>
            </a:endParaRPr>
          </a:p>
        </p:txBody>
      </p:sp>
      <p:pic>
        <p:nvPicPr>
          <p:cNvPr id="4" name="Picture 3" descr="A purple and white diamond with white text&#10;&#10;Description automatically generated">
            <a:extLst>
              <a:ext uri="{FF2B5EF4-FFF2-40B4-BE49-F238E27FC236}">
                <a16:creationId xmlns:a16="http://schemas.microsoft.com/office/drawing/2014/main" id="{147EA18F-42A1-C81C-1043-AB2EEB100224}"/>
              </a:ext>
            </a:extLst>
          </p:cNvPr>
          <p:cNvPicPr>
            <a:picLocks noChangeAspect="1"/>
          </p:cNvPicPr>
          <p:nvPr/>
        </p:nvPicPr>
        <p:blipFill>
          <a:blip r:embed="rId2"/>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2434837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2478B-4B2D-F03B-C414-E39B546BE838}"/>
              </a:ext>
            </a:extLst>
          </p:cNvPr>
          <p:cNvSpPr>
            <a:spLocks noGrp="1"/>
          </p:cNvSpPr>
          <p:nvPr>
            <p:ph type="title"/>
          </p:nvPr>
        </p:nvSpPr>
        <p:spPr>
          <a:xfrm>
            <a:off x="677334" y="609600"/>
            <a:ext cx="8596668" cy="683172"/>
          </a:xfrm>
        </p:spPr>
        <p:txBody>
          <a:bodyPr/>
          <a:lstStyle/>
          <a:p>
            <a:r>
              <a:rPr lang="en-GB" dirty="0">
                <a:solidFill>
                  <a:schemeClr val="accent6">
                    <a:lumMod val="75000"/>
                  </a:schemeClr>
                </a:solidFill>
              </a:rPr>
              <a:t>Format of meeting</a:t>
            </a:r>
          </a:p>
        </p:txBody>
      </p:sp>
      <p:sp>
        <p:nvSpPr>
          <p:cNvPr id="3" name="Content Placeholder 2">
            <a:extLst>
              <a:ext uri="{FF2B5EF4-FFF2-40B4-BE49-F238E27FC236}">
                <a16:creationId xmlns:a16="http://schemas.microsoft.com/office/drawing/2014/main" id="{D6107CEC-DAB3-91EE-EE60-A2C582A9FA3E}"/>
              </a:ext>
            </a:extLst>
          </p:cNvPr>
          <p:cNvSpPr>
            <a:spLocks noGrp="1"/>
          </p:cNvSpPr>
          <p:nvPr>
            <p:ph idx="1"/>
          </p:nvPr>
        </p:nvSpPr>
        <p:spPr>
          <a:xfrm>
            <a:off x="677334" y="1366345"/>
            <a:ext cx="8596668" cy="5076496"/>
          </a:xfrm>
        </p:spPr>
        <p:txBody>
          <a:bodyPr>
            <a:normAutofit/>
          </a:bodyPr>
          <a:lstStyle/>
          <a:p>
            <a:endParaRPr lang="en-GB" sz="2500" dirty="0">
              <a:latin typeface="Arial" panose="020B0604020202020204" pitchFamily="34" charset="0"/>
              <a:cs typeface="Arial" panose="020B0604020202020204" pitchFamily="34" charset="0"/>
            </a:endParaRPr>
          </a:p>
          <a:p>
            <a:r>
              <a:rPr lang="en-GB" sz="2500" dirty="0">
                <a:latin typeface="Arial" panose="020B0604020202020204" pitchFamily="34" charset="0"/>
                <a:cs typeface="Arial" panose="020B0604020202020204" pitchFamily="34" charset="0"/>
              </a:rPr>
              <a:t>This isn’t the usual NCER webinar</a:t>
            </a:r>
          </a:p>
          <a:p>
            <a:r>
              <a:rPr lang="en-GB" sz="2500" dirty="0">
                <a:latin typeface="Arial" panose="020B0604020202020204" pitchFamily="34" charset="0"/>
                <a:cs typeface="Arial" panose="020B0604020202020204" pitchFamily="34" charset="0"/>
              </a:rPr>
              <a:t>So please…</a:t>
            </a:r>
          </a:p>
          <a:p>
            <a:pPr lvl="1"/>
            <a:r>
              <a:rPr lang="en-GB" sz="2500" dirty="0">
                <a:latin typeface="Arial" panose="020B0604020202020204" pitchFamily="34" charset="0"/>
                <a:cs typeface="Arial" panose="020B0604020202020204" pitchFamily="34" charset="0"/>
              </a:rPr>
              <a:t>get involved in the chat and openly during discussion time</a:t>
            </a:r>
          </a:p>
          <a:p>
            <a:pPr lvl="1"/>
            <a:r>
              <a:rPr lang="en-GB" sz="2500" dirty="0">
                <a:latin typeface="Arial" panose="020B0604020202020204" pitchFamily="34" charset="0"/>
                <a:cs typeface="Arial" panose="020B0604020202020204" pitchFamily="34" charset="0"/>
              </a:rPr>
              <a:t>share your experience and/or seek advice from others</a:t>
            </a:r>
          </a:p>
          <a:p>
            <a:pPr lvl="1"/>
            <a:r>
              <a:rPr lang="en-GB" sz="2500" dirty="0">
                <a:latin typeface="Arial" panose="020B0604020202020204" pitchFamily="34" charset="0"/>
                <a:cs typeface="Arial" panose="020B0604020202020204" pitchFamily="34" charset="0"/>
              </a:rPr>
              <a:t>make contacts with other LA</a:t>
            </a:r>
          </a:p>
          <a:p>
            <a:r>
              <a:rPr lang="en-GB" sz="2500" dirty="0">
                <a:latin typeface="Arial" panose="020B0604020202020204" pitchFamily="34" charset="0"/>
                <a:cs typeface="Arial" panose="020B0604020202020204" pitchFamily="34" charset="0"/>
              </a:rPr>
              <a:t>The presentation portion of the session is just to set the scene and give some basis for discussion. It will not provide answers that work for every LA (in fact they may be entirely wrong for some LA)</a:t>
            </a:r>
          </a:p>
        </p:txBody>
      </p:sp>
      <p:pic>
        <p:nvPicPr>
          <p:cNvPr id="4" name="Picture 3" descr="A purple and white diamond with white text&#10;&#10;Description automatically generated">
            <a:extLst>
              <a:ext uri="{FF2B5EF4-FFF2-40B4-BE49-F238E27FC236}">
                <a16:creationId xmlns:a16="http://schemas.microsoft.com/office/drawing/2014/main" id="{E8AC1D85-EDAA-8513-FE07-74C3BB65D4C9}"/>
              </a:ext>
            </a:extLst>
          </p:cNvPr>
          <p:cNvPicPr>
            <a:picLocks noChangeAspect="1"/>
          </p:cNvPicPr>
          <p:nvPr/>
        </p:nvPicPr>
        <p:blipFill>
          <a:blip r:embed="rId2"/>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2822929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2478B-4B2D-F03B-C414-E39B546BE838}"/>
              </a:ext>
            </a:extLst>
          </p:cNvPr>
          <p:cNvSpPr>
            <a:spLocks noGrp="1"/>
          </p:cNvSpPr>
          <p:nvPr>
            <p:ph type="title"/>
          </p:nvPr>
        </p:nvSpPr>
        <p:spPr>
          <a:xfrm>
            <a:off x="677334" y="609600"/>
            <a:ext cx="8596668" cy="683172"/>
          </a:xfrm>
        </p:spPr>
        <p:txBody>
          <a:bodyPr/>
          <a:lstStyle/>
          <a:p>
            <a:r>
              <a:rPr lang="en-GB" dirty="0">
                <a:solidFill>
                  <a:schemeClr val="accent6">
                    <a:lumMod val="75000"/>
                  </a:schemeClr>
                </a:solidFill>
              </a:rPr>
              <a:t>Agenda</a:t>
            </a:r>
          </a:p>
        </p:txBody>
      </p:sp>
      <p:sp>
        <p:nvSpPr>
          <p:cNvPr id="3" name="Content Placeholder 2">
            <a:extLst>
              <a:ext uri="{FF2B5EF4-FFF2-40B4-BE49-F238E27FC236}">
                <a16:creationId xmlns:a16="http://schemas.microsoft.com/office/drawing/2014/main" id="{D6107CEC-DAB3-91EE-EE60-A2C582A9FA3E}"/>
              </a:ext>
            </a:extLst>
          </p:cNvPr>
          <p:cNvSpPr>
            <a:spLocks noGrp="1"/>
          </p:cNvSpPr>
          <p:nvPr>
            <p:ph idx="1"/>
          </p:nvPr>
        </p:nvSpPr>
        <p:spPr>
          <a:xfrm>
            <a:off x="677334" y="1366345"/>
            <a:ext cx="8596668" cy="5076496"/>
          </a:xfrm>
        </p:spPr>
        <p:txBody>
          <a:bodyPr>
            <a:normAutofit fontScale="92500" lnSpcReduction="10000"/>
          </a:bodyPr>
          <a:lstStyle/>
          <a:p>
            <a:endParaRPr lang="en-GB" dirty="0"/>
          </a:p>
          <a:p>
            <a:r>
              <a:rPr lang="en-GB" sz="2500" b="1" dirty="0">
                <a:latin typeface="Arial" panose="020B0604020202020204" pitchFamily="34" charset="0"/>
                <a:cs typeface="Arial" panose="020B0604020202020204" pitchFamily="34" charset="0"/>
              </a:rPr>
              <a:t>Presentation – 20-25 minutes total</a:t>
            </a:r>
          </a:p>
          <a:p>
            <a:pPr lvl="1"/>
            <a:r>
              <a:rPr lang="en-GB" sz="2500" dirty="0">
                <a:latin typeface="Arial" panose="020B0604020202020204" pitchFamily="34" charset="0"/>
                <a:cs typeface="Arial" panose="020B0604020202020204" pitchFamily="34" charset="0"/>
              </a:rPr>
              <a:t>Why / Should we trade?</a:t>
            </a:r>
          </a:p>
          <a:p>
            <a:pPr lvl="1"/>
            <a:r>
              <a:rPr lang="en-GB" sz="2500" dirty="0">
                <a:latin typeface="Arial" panose="020B0604020202020204" pitchFamily="34" charset="0"/>
                <a:cs typeface="Arial" panose="020B0604020202020204" pitchFamily="34" charset="0"/>
              </a:rPr>
              <a:t>Traded Services for schools, what do Perspective Lite and Nexus offer?</a:t>
            </a:r>
          </a:p>
          <a:p>
            <a:pPr lvl="1"/>
            <a:r>
              <a:rPr lang="en-GB" sz="2500" dirty="0">
                <a:latin typeface="Arial" panose="020B0604020202020204" pitchFamily="34" charset="0"/>
                <a:cs typeface="Arial" panose="020B0604020202020204" pitchFamily="34" charset="0"/>
              </a:rPr>
              <a:t>Pricing your traded service to schools - considerations</a:t>
            </a:r>
          </a:p>
          <a:p>
            <a:pPr marL="457200" lvl="1" indent="0">
              <a:buNone/>
            </a:pPr>
            <a:endParaRPr lang="en-GB" sz="2500" dirty="0">
              <a:latin typeface="Arial" panose="020B0604020202020204" pitchFamily="34" charset="0"/>
              <a:cs typeface="Arial" panose="020B0604020202020204" pitchFamily="34" charset="0"/>
            </a:endParaRPr>
          </a:p>
          <a:p>
            <a:r>
              <a:rPr lang="en-GB" sz="2500" b="1" dirty="0">
                <a:latin typeface="Arial" panose="020B0604020202020204" pitchFamily="34" charset="0"/>
                <a:cs typeface="Arial" panose="020B0604020202020204" pitchFamily="34" charset="0"/>
              </a:rPr>
              <a:t>Case study – Kent County Council – 15 minutes</a:t>
            </a:r>
          </a:p>
          <a:p>
            <a:pPr marL="0" indent="0">
              <a:buNone/>
            </a:pPr>
            <a:endParaRPr lang="en-GB" sz="2500" dirty="0">
              <a:latin typeface="Arial" panose="020B0604020202020204" pitchFamily="34" charset="0"/>
              <a:cs typeface="Arial" panose="020B0604020202020204" pitchFamily="34" charset="0"/>
            </a:endParaRPr>
          </a:p>
          <a:p>
            <a:r>
              <a:rPr lang="en-GB" sz="2500" b="1" dirty="0">
                <a:latin typeface="Arial" panose="020B0604020202020204" pitchFamily="34" charset="0"/>
                <a:cs typeface="Arial" panose="020B0604020202020204" pitchFamily="34" charset="0"/>
              </a:rPr>
              <a:t>Open discussion – 15 minutes</a:t>
            </a:r>
          </a:p>
          <a:p>
            <a:endParaRPr lang="en-GB" sz="2500" dirty="0">
              <a:latin typeface="Arial" panose="020B0604020202020204" pitchFamily="34" charset="0"/>
              <a:cs typeface="Arial" panose="020B0604020202020204" pitchFamily="34" charset="0"/>
            </a:endParaRPr>
          </a:p>
          <a:p>
            <a:r>
              <a:rPr lang="en-GB" sz="2500" b="1" dirty="0">
                <a:latin typeface="Arial" panose="020B0604020202020204" pitchFamily="34" charset="0"/>
                <a:cs typeface="Arial" panose="020B0604020202020204" pitchFamily="34" charset="0"/>
              </a:rPr>
              <a:t>Conclusion and final thoughts – 5 minutes</a:t>
            </a:r>
          </a:p>
        </p:txBody>
      </p:sp>
      <p:pic>
        <p:nvPicPr>
          <p:cNvPr id="4" name="Picture 3" descr="A purple and white diamond with white text&#10;&#10;Description automatically generated">
            <a:extLst>
              <a:ext uri="{FF2B5EF4-FFF2-40B4-BE49-F238E27FC236}">
                <a16:creationId xmlns:a16="http://schemas.microsoft.com/office/drawing/2014/main" id="{1FD946A0-8074-BA86-4EEF-9FAB923E7D77}"/>
              </a:ext>
            </a:extLst>
          </p:cNvPr>
          <p:cNvPicPr>
            <a:picLocks noChangeAspect="1"/>
          </p:cNvPicPr>
          <p:nvPr/>
        </p:nvPicPr>
        <p:blipFill>
          <a:blip r:embed="rId2"/>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25018791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2478B-4B2D-F03B-C414-E39B546BE838}"/>
              </a:ext>
            </a:extLst>
          </p:cNvPr>
          <p:cNvSpPr>
            <a:spLocks noGrp="1"/>
          </p:cNvSpPr>
          <p:nvPr>
            <p:ph type="title"/>
          </p:nvPr>
        </p:nvSpPr>
        <p:spPr>
          <a:xfrm>
            <a:off x="677334" y="609600"/>
            <a:ext cx="8596668" cy="683172"/>
          </a:xfrm>
        </p:spPr>
        <p:txBody>
          <a:bodyPr/>
          <a:lstStyle/>
          <a:p>
            <a:r>
              <a:rPr lang="en-GB" dirty="0">
                <a:solidFill>
                  <a:schemeClr val="accent6">
                    <a:lumMod val="75000"/>
                  </a:schemeClr>
                </a:solidFill>
              </a:rPr>
              <a:t>Format of meeting</a:t>
            </a:r>
          </a:p>
        </p:txBody>
      </p:sp>
      <p:sp>
        <p:nvSpPr>
          <p:cNvPr id="3" name="Content Placeholder 2">
            <a:extLst>
              <a:ext uri="{FF2B5EF4-FFF2-40B4-BE49-F238E27FC236}">
                <a16:creationId xmlns:a16="http://schemas.microsoft.com/office/drawing/2014/main" id="{D6107CEC-DAB3-91EE-EE60-A2C582A9FA3E}"/>
              </a:ext>
            </a:extLst>
          </p:cNvPr>
          <p:cNvSpPr>
            <a:spLocks noGrp="1"/>
          </p:cNvSpPr>
          <p:nvPr>
            <p:ph idx="1"/>
          </p:nvPr>
        </p:nvSpPr>
        <p:spPr>
          <a:xfrm>
            <a:off x="677334" y="1366345"/>
            <a:ext cx="8596668" cy="5076496"/>
          </a:xfrm>
        </p:spPr>
        <p:txBody>
          <a:bodyPr>
            <a:normAutofit/>
          </a:bodyPr>
          <a:lstStyle/>
          <a:p>
            <a:endParaRPr lang="en-GB" sz="2500" dirty="0">
              <a:latin typeface="Arial" panose="020B0604020202020204" pitchFamily="34" charset="0"/>
              <a:cs typeface="Arial" panose="020B0604020202020204" pitchFamily="34" charset="0"/>
            </a:endParaRPr>
          </a:p>
          <a:p>
            <a:endParaRPr lang="en-GB" sz="2500" dirty="0">
              <a:latin typeface="Arial" panose="020B0604020202020204" pitchFamily="34" charset="0"/>
              <a:cs typeface="Arial" panose="020B0604020202020204" pitchFamily="34" charset="0"/>
            </a:endParaRPr>
          </a:p>
          <a:p>
            <a:r>
              <a:rPr lang="en-GB" sz="2500" dirty="0">
                <a:latin typeface="Arial" panose="020B0604020202020204" pitchFamily="34" charset="0"/>
                <a:cs typeface="Arial" panose="020B0604020202020204" pitchFamily="34" charset="0"/>
              </a:rPr>
              <a:t>If you have a successful traded service that you are happy with, this session may not offer you much…</a:t>
            </a:r>
          </a:p>
          <a:p>
            <a:endParaRPr lang="en-GB" sz="2500" dirty="0">
              <a:latin typeface="Arial" panose="020B0604020202020204" pitchFamily="34" charset="0"/>
              <a:cs typeface="Arial" panose="020B0604020202020204" pitchFamily="34" charset="0"/>
            </a:endParaRPr>
          </a:p>
          <a:p>
            <a:r>
              <a:rPr lang="en-GB" sz="2500" dirty="0">
                <a:latin typeface="Arial" panose="020B0604020202020204" pitchFamily="34" charset="0"/>
                <a:cs typeface="Arial" panose="020B0604020202020204" pitchFamily="34" charset="0"/>
              </a:rPr>
              <a:t>…but in that case if you can stay and offer the benefit of your experience to others, that would also be appreciated</a:t>
            </a:r>
          </a:p>
        </p:txBody>
      </p:sp>
      <p:pic>
        <p:nvPicPr>
          <p:cNvPr id="4" name="Picture 3" descr="A purple and white diamond with white text&#10;&#10;Description automatically generated">
            <a:extLst>
              <a:ext uri="{FF2B5EF4-FFF2-40B4-BE49-F238E27FC236}">
                <a16:creationId xmlns:a16="http://schemas.microsoft.com/office/drawing/2014/main" id="{CC77E5C5-7672-55FD-C2A0-A9C0D56F5E8D}"/>
              </a:ext>
            </a:extLst>
          </p:cNvPr>
          <p:cNvPicPr>
            <a:picLocks noChangeAspect="1"/>
          </p:cNvPicPr>
          <p:nvPr/>
        </p:nvPicPr>
        <p:blipFill>
          <a:blip r:embed="rId2"/>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41680889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D300F-17C6-B315-F277-A89486B87F25}"/>
              </a:ext>
            </a:extLst>
          </p:cNvPr>
          <p:cNvSpPr>
            <a:spLocks noGrp="1"/>
          </p:cNvSpPr>
          <p:nvPr>
            <p:ph type="ctrTitle"/>
          </p:nvPr>
        </p:nvSpPr>
        <p:spPr/>
        <p:txBody>
          <a:bodyPr/>
          <a:lstStyle/>
          <a:p>
            <a:r>
              <a:rPr lang="en-GB" dirty="0">
                <a:solidFill>
                  <a:schemeClr val="accent6">
                    <a:lumMod val="75000"/>
                  </a:schemeClr>
                </a:solidFill>
              </a:rPr>
              <a:t>Why / Should we trade?</a:t>
            </a:r>
          </a:p>
        </p:txBody>
      </p:sp>
      <p:pic>
        <p:nvPicPr>
          <p:cNvPr id="3" name="Picture 2" descr="A purple and white diamond with white text&#10;&#10;Description automatically generated">
            <a:extLst>
              <a:ext uri="{FF2B5EF4-FFF2-40B4-BE49-F238E27FC236}">
                <a16:creationId xmlns:a16="http://schemas.microsoft.com/office/drawing/2014/main" id="{E5191E70-C6BA-88C1-1B1C-A61702A15584}"/>
              </a:ext>
            </a:extLst>
          </p:cNvPr>
          <p:cNvPicPr>
            <a:picLocks noChangeAspect="1"/>
          </p:cNvPicPr>
          <p:nvPr/>
        </p:nvPicPr>
        <p:blipFill>
          <a:blip r:embed="rId2"/>
          <a:stretch>
            <a:fillRect/>
          </a:stretch>
        </p:blipFill>
        <p:spPr>
          <a:xfrm>
            <a:off x="9274003" y="94194"/>
            <a:ext cx="2426887" cy="2426887"/>
          </a:xfrm>
          <a:prstGeom prst="rect">
            <a:avLst/>
          </a:prstGeom>
        </p:spPr>
      </p:pic>
    </p:spTree>
    <p:extLst>
      <p:ext uri="{BB962C8B-B14F-4D97-AF65-F5344CB8AC3E}">
        <p14:creationId xmlns:p14="http://schemas.microsoft.com/office/powerpoint/2010/main" val="191543829"/>
      </p:ext>
    </p:extLst>
  </p:cSld>
  <p:clrMapOvr>
    <a:masterClrMapping/>
  </p:clrMapOvr>
</p:sld>
</file>

<file path=ppt/theme/theme1.xml><?xml version="1.0" encoding="utf-8"?>
<a:theme xmlns:a="http://schemas.openxmlformats.org/drawingml/2006/main" name="Facet">
  <a:themeElements>
    <a:clrScheme name="NCER">
      <a:dk1>
        <a:srgbClr val="000000"/>
      </a:dk1>
      <a:lt1>
        <a:srgbClr val="FFFFFF"/>
      </a:lt1>
      <a:dk2>
        <a:srgbClr val="454551"/>
      </a:dk2>
      <a:lt2>
        <a:srgbClr val="D8D9DC"/>
      </a:lt2>
      <a:accent1>
        <a:srgbClr val="821C54"/>
      </a:accent1>
      <a:accent2>
        <a:srgbClr val="59165B"/>
      </a:accent2>
      <a:accent3>
        <a:srgbClr val="4EA6DC"/>
      </a:accent3>
      <a:accent4>
        <a:srgbClr val="4775E7"/>
      </a:accent4>
      <a:accent5>
        <a:srgbClr val="8971E1"/>
      </a:accent5>
      <a:accent6>
        <a:srgbClr val="D54773"/>
      </a:accent6>
      <a:hlink>
        <a:srgbClr val="6B9F25"/>
      </a:hlink>
      <a:folHlink>
        <a:srgbClr val="8C8C8C"/>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{F6949FF2-790C-E544-8950-D1817FA54DFE}tf10001060</Template>
  <TotalTime>889</TotalTime>
  <Words>2227</Words>
  <Application>Microsoft Macintosh PowerPoint</Application>
  <PresentationFormat>Widescreen</PresentationFormat>
  <Paragraphs>308</Paragraphs>
  <Slides>37</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Arial</vt:lpstr>
      <vt:lpstr>Calibri</vt:lpstr>
      <vt:lpstr>Trebuchet MS</vt:lpstr>
      <vt:lpstr>Wingdings 3</vt:lpstr>
      <vt:lpstr>Facet</vt:lpstr>
      <vt:lpstr>NCER – Traded Service Forum</vt:lpstr>
      <vt:lpstr>NCER – Traded Service Forum</vt:lpstr>
      <vt:lpstr>Housekeeping</vt:lpstr>
      <vt:lpstr>To be clear…</vt:lpstr>
      <vt:lpstr>Introduction</vt:lpstr>
      <vt:lpstr>Format of meeting</vt:lpstr>
      <vt:lpstr>Agenda</vt:lpstr>
      <vt:lpstr>Format of meeting</vt:lpstr>
      <vt:lpstr>Why / Should we trade?</vt:lpstr>
      <vt:lpstr>Why / Should we trade?</vt:lpstr>
      <vt:lpstr>Why / Should we trade?</vt:lpstr>
      <vt:lpstr>Why / Should we trade?</vt:lpstr>
      <vt:lpstr>What Perspective Lite (and Nexus) offers schools</vt:lpstr>
      <vt:lpstr>What Perspective Lite/Nexus offers</vt:lpstr>
      <vt:lpstr>What Perspective Lite offers</vt:lpstr>
      <vt:lpstr>What Perspective Lite offers</vt:lpstr>
      <vt:lpstr>Fitting with what your schools want (or helping them know!)</vt:lpstr>
      <vt:lpstr>What Perspective Lite offers</vt:lpstr>
      <vt:lpstr>Angel Solutions support for Perspective Lite</vt:lpstr>
      <vt:lpstr>Pricing models and considerations</vt:lpstr>
      <vt:lpstr>Pricing Models</vt:lpstr>
      <vt:lpstr>Pricing Models</vt:lpstr>
      <vt:lpstr>Pricing Models</vt:lpstr>
      <vt:lpstr>Note</vt:lpstr>
      <vt:lpstr>Nominal Fees  We’ll charge every school £100</vt:lpstr>
      <vt:lpstr>Substantial flat fees  We’ll charge every school £1000</vt:lpstr>
      <vt:lpstr>Banding illustration We'll put schools into groups by size(?) and charge each band the same</vt:lpstr>
      <vt:lpstr>Price per pupil illustration We’ll charge £1 for every pupil of statutory school age </vt:lpstr>
      <vt:lpstr>Hybrid Model illustration We will charge every school £100 core cost and then a per pupil element of £0.50 on top</vt:lpstr>
      <vt:lpstr>Pricing models</vt:lpstr>
      <vt:lpstr>Pricing Models</vt:lpstr>
      <vt:lpstr>Traded Service document</vt:lpstr>
      <vt:lpstr>LA Case Study – Kent County Council</vt:lpstr>
      <vt:lpstr>Open discussion &amp; questions</vt:lpstr>
      <vt:lpstr>Some prompts</vt:lpstr>
      <vt:lpstr>Concluding thoughts</vt:lpstr>
      <vt:lpstr>The video and any Q&amp;A docs will be released in the next few days in Nexus Help Centre  Thank you for participating  Contact: paul.caladine@kirklees.gov.uk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NCER – Traded Service Forum</dc:title>
  <dc:creator>Paul C</dc:creator>
  <cp:lastModifiedBy>Paul C</cp:lastModifiedBy>
  <cp:revision>37</cp:revision>
  <dcterms:created xsi:type="dcterms:W3CDTF">2023-05-27T14:57:37Z</dcterms:created>
  <dcterms:modified xsi:type="dcterms:W3CDTF">2023-10-03T09:44:14Z</dcterms:modified>
</cp:coreProperties>
</file>